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7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5" r:id="rId3"/>
    <p:sldId id="258" r:id="rId4"/>
    <p:sldId id="268" r:id="rId5"/>
    <p:sldId id="267" r:id="rId6"/>
    <p:sldId id="257" r:id="rId7"/>
    <p:sldId id="264" r:id="rId8"/>
    <p:sldId id="269" r:id="rId9"/>
    <p:sldId id="270" r:id="rId10"/>
    <p:sldId id="271" r:id="rId11"/>
    <p:sldId id="272" r:id="rId12"/>
    <p:sldId id="276" r:id="rId13"/>
    <p:sldId id="277" r:id="rId14"/>
    <p:sldId id="279" r:id="rId15"/>
    <p:sldId id="280" r:id="rId16"/>
    <p:sldId id="281" r:id="rId17"/>
    <p:sldId id="282" r:id="rId18"/>
    <p:sldId id="283" r:id="rId19"/>
    <p:sldId id="285" r:id="rId20"/>
    <p:sldId id="275" r:id="rId21"/>
    <p:sldId id="273" r:id="rId22"/>
    <p:sldId id="274" r:id="rId23"/>
    <p:sldId id="284" r:id="rId24"/>
  </p:sldIdLst>
  <p:sldSz cx="9144000" cy="6858000" type="screen4x3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65" autoAdjust="0"/>
  </p:normalViewPr>
  <p:slideViewPr>
    <p:cSldViewPr>
      <p:cViewPr>
        <p:scale>
          <a:sx n="63" d="100"/>
          <a:sy n="63" d="100"/>
        </p:scale>
        <p:origin x="-12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2;&#1064;&#1069;\&#1088;&#1072;&#1079;&#1085;&#1086;&#1077;\&#1082;&#1086;&#1085;&#1092;&#1077;&#1088;&#1077;&#1085;&#1094;&#1080;&#1080;\&#1077;&#1082;&#1072;&#1090;&#1077;&#1088;&#1077;&#1073;&#1091;&#1088;&#1075;\&#1089;&#1088;&#1072;&#1074;&#1085;&#1077;&#1085;&#1080;&#1077;%20&#1074;&#1074;&#1087;%20&#1074;&#1072;&#1088;%20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387369092882"/>
          <c:y val="8.6666948785640602E-2"/>
          <c:w val="0.591428018021812"/>
          <c:h val="0.7133356553895030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Лист1!$C$53</c:f>
              <c:strCache>
                <c:ptCount val="1"/>
                <c:pt idx="0">
                  <c:v>импорт товары и услуги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Лист1!$D$52:$V$52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cat>
          <c:val>
            <c:numRef>
              <c:f>Лист1!$D$53:$V$53</c:f>
              <c:numCache>
                <c:formatCode>General</c:formatCode>
                <c:ptCount val="19"/>
                <c:pt idx="0">
                  <c:v>83576.686860129979</c:v>
                </c:pt>
                <c:pt idx="1">
                  <c:v>87466.599730250004</c:v>
                </c:pt>
                <c:pt idx="2">
                  <c:v>92768.323557340002</c:v>
                </c:pt>
                <c:pt idx="3">
                  <c:v>75096.508874069987</c:v>
                </c:pt>
                <c:pt idx="4">
                  <c:v>53394.8448565</c:v>
                </c:pt>
                <c:pt idx="5">
                  <c:v>61708.51548663999</c:v>
                </c:pt>
                <c:pt idx="6">
                  <c:v>74335.899999999994</c:v>
                </c:pt>
                <c:pt idx="7">
                  <c:v>84463.1</c:v>
                </c:pt>
                <c:pt idx="8">
                  <c:v>103191.9</c:v>
                </c:pt>
                <c:pt idx="9">
                  <c:v>130669.4</c:v>
                </c:pt>
                <c:pt idx="10">
                  <c:v>164179</c:v>
                </c:pt>
                <c:pt idx="11">
                  <c:v>208996.8</c:v>
                </c:pt>
                <c:pt idx="12">
                  <c:v>281630.90000000002</c:v>
                </c:pt>
                <c:pt idx="13">
                  <c:v>367328.8</c:v>
                </c:pt>
                <c:pt idx="14">
                  <c:v>249565.364</c:v>
                </c:pt>
                <c:pt idx="15">
                  <c:v>323700.14</c:v>
                </c:pt>
                <c:pt idx="16">
                  <c:v>416640.21</c:v>
                </c:pt>
                <c:pt idx="17">
                  <c:v>447483.31</c:v>
                </c:pt>
                <c:pt idx="18">
                  <c:v>473261.41800000001</c:v>
                </c:pt>
              </c:numCache>
            </c:numRef>
          </c:val>
        </c:ser>
        <c:ser>
          <c:idx val="0"/>
          <c:order val="1"/>
          <c:tx>
            <c:strRef>
              <c:f>Лист1!$C$54</c:f>
              <c:strCache>
                <c:ptCount val="1"/>
                <c:pt idx="0">
                  <c:v>экспорт товары и услуги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Лист1!$D$52:$V$52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cat>
          <c:val>
            <c:numRef>
              <c:f>Лист1!$D$54:$V$54</c:f>
              <c:numCache>
                <c:formatCode>General</c:formatCode>
                <c:ptCount val="19"/>
                <c:pt idx="0">
                  <c:v>93199.718943369968</c:v>
                </c:pt>
                <c:pt idx="1">
                  <c:v>103233.63335711</c:v>
                </c:pt>
                <c:pt idx="2">
                  <c:v>101259.0559563</c:v>
                </c:pt>
                <c:pt idx="3">
                  <c:v>87066.273022730005</c:v>
                </c:pt>
                <c:pt idx="4">
                  <c:v>84800.859443599998</c:v>
                </c:pt>
                <c:pt idx="5">
                  <c:v>114791.73764199</c:v>
                </c:pt>
                <c:pt idx="6">
                  <c:v>113325.5</c:v>
                </c:pt>
                <c:pt idx="7">
                  <c:v>120911.7</c:v>
                </c:pt>
                <c:pt idx="8">
                  <c:v>152157.6</c:v>
                </c:pt>
                <c:pt idx="9">
                  <c:v>203801.7</c:v>
                </c:pt>
                <c:pt idx="10">
                  <c:v>268768.09999999998</c:v>
                </c:pt>
                <c:pt idx="11">
                  <c:v>334652.2</c:v>
                </c:pt>
                <c:pt idx="12">
                  <c:v>393657.59999999998</c:v>
                </c:pt>
                <c:pt idx="13">
                  <c:v>522781.4</c:v>
                </c:pt>
                <c:pt idx="14">
                  <c:v>347522.72600000002</c:v>
                </c:pt>
                <c:pt idx="15">
                  <c:v>447551.23</c:v>
                </c:pt>
                <c:pt idx="16">
                  <c:v>579373.49</c:v>
                </c:pt>
                <c:pt idx="17">
                  <c:v>594249.14199999999</c:v>
                </c:pt>
                <c:pt idx="18">
                  <c:v>596812.29699999979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91776"/>
        <c:axId val="32522624"/>
      </c:barChart>
      <c:lineChart>
        <c:grouping val="standard"/>
        <c:varyColors val="0"/>
        <c:ser>
          <c:idx val="2"/>
          <c:order val="2"/>
          <c:tx>
            <c:strRef>
              <c:f>Лист1!$C$55</c:f>
              <c:strCache>
                <c:ptCount val="1"/>
                <c:pt idx="0">
                  <c:v>ВВП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Лист1!$D$52:$V$52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cat>
          <c:val>
            <c:numRef>
              <c:f>Лист1!$D$55:$V$55</c:f>
              <c:numCache>
                <c:formatCode>General</c:formatCode>
                <c:ptCount val="19"/>
                <c:pt idx="0">
                  <c:v>-4.0999999999999996</c:v>
                </c:pt>
                <c:pt idx="1">
                  <c:v>-3.6080000000000001</c:v>
                </c:pt>
                <c:pt idx="2">
                  <c:v>1.381</c:v>
                </c:pt>
                <c:pt idx="3">
                  <c:v>-5.3449999999999989</c:v>
                </c:pt>
                <c:pt idx="4">
                  <c:v>6.351</c:v>
                </c:pt>
                <c:pt idx="5">
                  <c:v>10.045999999999999</c:v>
                </c:pt>
                <c:pt idx="6">
                  <c:v>5.0910000000000002</c:v>
                </c:pt>
                <c:pt idx="7">
                  <c:v>4.7439999999999998</c:v>
                </c:pt>
                <c:pt idx="8">
                  <c:v>7.2530000000000001</c:v>
                </c:pt>
                <c:pt idx="9">
                  <c:v>7.1509999999999989</c:v>
                </c:pt>
                <c:pt idx="10">
                  <c:v>6.387999999999999</c:v>
                </c:pt>
                <c:pt idx="11">
                  <c:v>8.1530000000000005</c:v>
                </c:pt>
                <c:pt idx="12">
                  <c:v>8.5350000000000001</c:v>
                </c:pt>
                <c:pt idx="13">
                  <c:v>5.2480000000000002</c:v>
                </c:pt>
                <c:pt idx="14">
                  <c:v>-7.8</c:v>
                </c:pt>
                <c:pt idx="15">
                  <c:v>4.5</c:v>
                </c:pt>
                <c:pt idx="16">
                  <c:v>4.3</c:v>
                </c:pt>
                <c:pt idx="17">
                  <c:v>3.4</c:v>
                </c:pt>
                <c:pt idx="18">
                  <c:v>1.284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524160"/>
        <c:axId val="32525696"/>
      </c:lineChart>
      <c:catAx>
        <c:axId val="3249177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ru-RU"/>
          </a:p>
        </c:txPr>
        <c:crossAx val="32522624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32522624"/>
        <c:scaling>
          <c:orientation val="minMax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32491776"/>
        <c:crosses val="autoZero"/>
        <c:crossBetween val="between"/>
      </c:valAx>
      <c:catAx>
        <c:axId val="32524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2525696"/>
        <c:crosses val="autoZero"/>
        <c:auto val="0"/>
        <c:lblAlgn val="ctr"/>
        <c:lblOffset val="100"/>
        <c:noMultiLvlLbl val="0"/>
      </c:catAx>
      <c:valAx>
        <c:axId val="32525696"/>
        <c:scaling>
          <c:orientation val="minMax"/>
        </c:scaling>
        <c:delete val="0"/>
        <c:axPos val="r"/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32524160"/>
        <c:crosses val="max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560793209240098"/>
          <c:y val="0.17647922984891901"/>
          <c:w val="0.202247673586256"/>
          <c:h val="0.5952206210072800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Лист1!$O$18</c:f>
              <c:strCache>
                <c:ptCount val="1"/>
                <c:pt idx="0">
                  <c:v>exp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Лист1!$P$17:$AL$17</c:f>
              <c:strCach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strCache>
            </c:strRef>
          </c:cat>
          <c:val>
            <c:numRef>
              <c:f>Лист1!$P$18:$AL$18</c:f>
              <c:numCache>
                <c:formatCode>General</c:formatCode>
                <c:ptCount val="23"/>
                <c:pt idx="0">
                  <c:v>28.267092881141771</c:v>
                </c:pt>
                <c:pt idx="1">
                  <c:v>34.676629757538187</c:v>
                </c:pt>
                <c:pt idx="2">
                  <c:v>38.409927873549712</c:v>
                </c:pt>
                <c:pt idx="3">
                  <c:v>37.675250878471068</c:v>
                </c:pt>
                <c:pt idx="4">
                  <c:v>32.394571015953908</c:v>
                </c:pt>
                <c:pt idx="5">
                  <c:v>31.551683195885229</c:v>
                </c:pt>
                <c:pt idx="6">
                  <c:v>42.710328213054296</c:v>
                </c:pt>
                <c:pt idx="7">
                  <c:v>42.164788157523162</c:v>
                </c:pt>
                <c:pt idx="8">
                  <c:v>44.987370152931099</c:v>
                </c:pt>
                <c:pt idx="9">
                  <c:v>56.612968577744148</c:v>
                </c:pt>
                <c:pt idx="10">
                  <c:v>75.828083764405079</c:v>
                </c:pt>
                <c:pt idx="11">
                  <c:v>100</c:v>
                </c:pt>
                <c:pt idx="12">
                  <c:v>124.5133630069938</c:v>
                </c:pt>
                <c:pt idx="13">
                  <c:v>146.46738210375409</c:v>
                </c:pt>
                <c:pt idx="14">
                  <c:v>194.510211591331</c:v>
                </c:pt>
                <c:pt idx="15">
                  <c:v>129.30207342314799</c:v>
                </c:pt>
                <c:pt idx="16">
                  <c:v>166.51947533952131</c:v>
                </c:pt>
                <c:pt idx="17">
                  <c:v>215.56631534769201</c:v>
                </c:pt>
                <c:pt idx="18">
                  <c:v>221.10106891405641</c:v>
                </c:pt>
                <c:pt idx="19">
                  <c:v>222.05473677865791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Лист1!$O$19</c:f>
              <c:strCache>
                <c:ptCount val="1"/>
                <c:pt idx="0">
                  <c:v>comm price</c:v>
                </c:pt>
              </c:strCache>
            </c:strRef>
          </c:tx>
          <c:spPr>
            <a:ln>
              <a:solidFill>
                <a:schemeClr val="tx2">
                  <a:lumMod val="75000"/>
                  <a:lumOff val="25000"/>
                </a:schemeClr>
              </a:solidFill>
            </a:ln>
          </c:spPr>
          <c:marker>
            <c:symbol val="none"/>
          </c:marker>
          <c:cat>
            <c:strRef>
              <c:f>Лист1!$P$17:$AL$17</c:f>
              <c:strCach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strCache>
            </c:strRef>
          </c:cat>
          <c:val>
            <c:numRef>
              <c:f>Лист1!$P$19:$AL$19</c:f>
              <c:numCache>
                <c:formatCode>General</c:formatCode>
                <c:ptCount val="23"/>
                <c:pt idx="0">
                  <c:v>54.634999999999998</c:v>
                </c:pt>
                <c:pt idx="1">
                  <c:v>59.055</c:v>
                </c:pt>
                <c:pt idx="2">
                  <c:v>62.036000000000001</c:v>
                </c:pt>
                <c:pt idx="3">
                  <c:v>59.415999999999997</c:v>
                </c:pt>
                <c:pt idx="4">
                  <c:v>47.634999999999998</c:v>
                </c:pt>
                <c:pt idx="5">
                  <c:v>49.83</c:v>
                </c:pt>
                <c:pt idx="6">
                  <c:v>63.06</c:v>
                </c:pt>
                <c:pt idx="7">
                  <c:v>58.350999999999999</c:v>
                </c:pt>
                <c:pt idx="8">
                  <c:v>58.143000000000001</c:v>
                </c:pt>
                <c:pt idx="9">
                  <c:v>64.978999999999999</c:v>
                </c:pt>
                <c:pt idx="10">
                  <c:v>80.412000000000006</c:v>
                </c:pt>
                <c:pt idx="11">
                  <c:v>100</c:v>
                </c:pt>
                <c:pt idx="12">
                  <c:v>120.651</c:v>
                </c:pt>
                <c:pt idx="13">
                  <c:v>134.816</c:v>
                </c:pt>
                <c:pt idx="14">
                  <c:v>172.22499999999999</c:v>
                </c:pt>
                <c:pt idx="15">
                  <c:v>120.529</c:v>
                </c:pt>
                <c:pt idx="16">
                  <c:v>152.08600000000001</c:v>
                </c:pt>
                <c:pt idx="17">
                  <c:v>191.88900000000001</c:v>
                </c:pt>
                <c:pt idx="18">
                  <c:v>185.65600000000001</c:v>
                </c:pt>
                <c:pt idx="19">
                  <c:v>182.875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Лист1!$O$20</c:f>
              <c:strCache>
                <c:ptCount val="1"/>
                <c:pt idx="0">
                  <c:v>oil price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Лист1!$P$17:$AL$17</c:f>
              <c:strCach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strCache>
            </c:strRef>
          </c:cat>
          <c:val>
            <c:numRef>
              <c:f>Лист1!$P$20:$AL$20</c:f>
              <c:numCache>
                <c:formatCode>General</c:formatCode>
                <c:ptCount val="23"/>
                <c:pt idx="19">
                  <c:v>182.875</c:v>
                </c:pt>
                <c:pt idx="20">
                  <c:v>170.07374999999999</c:v>
                </c:pt>
                <c:pt idx="21">
                  <c:v>102.04425000000001</c:v>
                </c:pt>
                <c:pt idx="22">
                  <c:v>115.3100025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Лист1!$O$21</c:f>
              <c:strCache>
                <c:ptCount val="1"/>
                <c:pt idx="0">
                  <c:v>non fuel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Лист1!$P$17:$AL$17</c:f>
              <c:strCach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</c:strCache>
            </c:strRef>
          </c:cat>
          <c:val>
            <c:numRef>
              <c:f>Лист1!$P$21:$AL$21</c:f>
              <c:numCache>
                <c:formatCode>General</c:formatCode>
                <c:ptCount val="23"/>
                <c:pt idx="19">
                  <c:v>182.875</c:v>
                </c:pt>
                <c:pt idx="20">
                  <c:v>175.56</c:v>
                </c:pt>
                <c:pt idx="21">
                  <c:v>159.75960000000001</c:v>
                </c:pt>
                <c:pt idx="22">
                  <c:v>158.162004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570368"/>
        <c:axId val="32637696"/>
      </c:lineChart>
      <c:catAx>
        <c:axId val="32570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637696"/>
        <c:crosses val="autoZero"/>
        <c:auto val="1"/>
        <c:lblAlgn val="ctr"/>
        <c:lblOffset val="100"/>
        <c:noMultiLvlLbl val="0"/>
      </c:catAx>
      <c:valAx>
        <c:axId val="32637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257036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3EE520-B0EF-475C-BDDC-41414E63B53E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C80FBC1-24B3-4F22-A99D-6722A87B068F}">
      <dgm:prSet/>
      <dgm:spPr/>
      <dgm:t>
        <a:bodyPr/>
        <a:lstStyle/>
        <a:p>
          <a:pPr rtl="0"/>
          <a:r>
            <a:rPr lang="ru-RU" baseline="0" dirty="0" smtClean="0">
              <a:solidFill>
                <a:schemeClr val="accent3">
                  <a:lumMod val="50000"/>
                </a:schemeClr>
              </a:solidFill>
            </a:rPr>
            <a:t>(а) </a:t>
          </a:r>
          <a:r>
            <a:rPr lang="ru-RU" b="1" baseline="0" dirty="0" smtClean="0">
              <a:solidFill>
                <a:schemeClr val="accent3">
                  <a:lumMod val="50000"/>
                </a:schemeClr>
              </a:solidFill>
            </a:rPr>
            <a:t>низкий уровень диверсификации</a:t>
          </a:r>
          <a:r>
            <a:rPr lang="ru-RU" baseline="0" dirty="0" smtClean="0">
              <a:solidFill>
                <a:schemeClr val="accent3">
                  <a:lumMod val="50000"/>
                </a:schemeClr>
              </a:solidFill>
            </a:rPr>
            <a:t>  </a:t>
          </a:r>
          <a:r>
            <a:rPr lang="ru-RU" b="1" baseline="0" dirty="0" smtClean="0">
              <a:solidFill>
                <a:schemeClr val="accent3">
                  <a:lumMod val="50000"/>
                </a:schemeClr>
              </a:solidFill>
            </a:rPr>
            <a:t>+  высокий уровень зависимости от конъюнктуры ограниченного числа рынков</a:t>
          </a:r>
          <a:r>
            <a:rPr lang="ru-RU" baseline="0" dirty="0" smtClean="0">
              <a:solidFill>
                <a:schemeClr val="accent3">
                  <a:lumMod val="50000"/>
                </a:schemeClr>
              </a:solidFill>
            </a:rPr>
            <a:t> </a:t>
          </a:r>
          <a:endParaRPr lang="ru-RU" dirty="0">
            <a:solidFill>
              <a:schemeClr val="accent3">
                <a:lumMod val="50000"/>
              </a:schemeClr>
            </a:solidFill>
          </a:endParaRPr>
        </a:p>
      </dgm:t>
    </dgm:pt>
    <dgm:pt modelId="{F0509B43-0834-4A40-B16E-631CA498030D}" type="parTrans" cxnId="{E8E47FC5-A674-4248-9370-CD6C17A61502}">
      <dgm:prSet/>
      <dgm:spPr/>
      <dgm:t>
        <a:bodyPr/>
        <a:lstStyle/>
        <a:p>
          <a:endParaRPr lang="ru-RU"/>
        </a:p>
      </dgm:t>
    </dgm:pt>
    <dgm:pt modelId="{9A96F35C-2F10-4883-A666-C5472652A209}" type="sibTrans" cxnId="{E8E47FC5-A674-4248-9370-CD6C17A61502}">
      <dgm:prSet/>
      <dgm:spPr/>
      <dgm:t>
        <a:bodyPr/>
        <a:lstStyle/>
        <a:p>
          <a:endParaRPr lang="ru-RU"/>
        </a:p>
      </dgm:t>
    </dgm:pt>
    <dgm:pt modelId="{E78CC311-78B1-43CE-A941-D21516590F9F}">
      <dgm:prSet/>
      <dgm:spPr/>
      <dgm:t>
        <a:bodyPr/>
        <a:lstStyle/>
        <a:p>
          <a:pPr rtl="0"/>
          <a:r>
            <a:rPr lang="ru-RU" baseline="0" dirty="0" smtClean="0">
              <a:solidFill>
                <a:schemeClr val="accent3">
                  <a:lumMod val="50000"/>
                </a:schemeClr>
              </a:solidFill>
            </a:rPr>
            <a:t>(б) </a:t>
          </a:r>
          <a:r>
            <a:rPr lang="ru-RU" b="1" baseline="0" dirty="0" smtClean="0">
              <a:solidFill>
                <a:schemeClr val="accent3">
                  <a:lumMod val="50000"/>
                </a:schemeClr>
              </a:solidFill>
            </a:rPr>
            <a:t>зависимость от экспорта отдельных компаний</a:t>
          </a:r>
          <a:r>
            <a:rPr lang="ru-RU" baseline="0" dirty="0" smtClean="0">
              <a:solidFill>
                <a:schemeClr val="accent3">
                  <a:lumMod val="50000"/>
                </a:schemeClr>
              </a:solidFill>
            </a:rPr>
            <a:t>  </a:t>
          </a:r>
          <a:endParaRPr lang="ru-RU" dirty="0">
            <a:solidFill>
              <a:schemeClr val="accent3">
                <a:lumMod val="50000"/>
              </a:schemeClr>
            </a:solidFill>
          </a:endParaRPr>
        </a:p>
      </dgm:t>
    </dgm:pt>
    <dgm:pt modelId="{9C97E087-510A-4D60-86D4-46EEDDCC27C2}" type="parTrans" cxnId="{1B22CB7D-CD0F-4CD9-B17B-0A308C4E7C5C}">
      <dgm:prSet/>
      <dgm:spPr/>
      <dgm:t>
        <a:bodyPr/>
        <a:lstStyle/>
        <a:p>
          <a:endParaRPr lang="ru-RU"/>
        </a:p>
      </dgm:t>
    </dgm:pt>
    <dgm:pt modelId="{226B7304-D2C8-45E2-9592-D153D7685DF4}" type="sibTrans" cxnId="{1B22CB7D-CD0F-4CD9-B17B-0A308C4E7C5C}">
      <dgm:prSet/>
      <dgm:spPr/>
      <dgm:t>
        <a:bodyPr/>
        <a:lstStyle/>
        <a:p>
          <a:endParaRPr lang="ru-RU"/>
        </a:p>
      </dgm:t>
    </dgm:pt>
    <dgm:pt modelId="{8666C7D2-322D-463F-809F-51010031B4E7}">
      <dgm:prSet/>
      <dgm:spPr/>
      <dgm:t>
        <a:bodyPr/>
        <a:lstStyle/>
        <a:p>
          <a:pPr rtl="0"/>
          <a:r>
            <a:rPr lang="ru-RU" baseline="0" dirty="0" smtClean="0">
              <a:solidFill>
                <a:schemeClr val="accent3">
                  <a:lumMod val="50000"/>
                </a:schemeClr>
              </a:solidFill>
            </a:rPr>
            <a:t>(в) </a:t>
          </a:r>
          <a:r>
            <a:rPr lang="ru-RU" b="1" baseline="0" dirty="0" smtClean="0">
              <a:solidFill>
                <a:schemeClr val="accent3">
                  <a:lumMod val="50000"/>
                </a:schemeClr>
              </a:solidFill>
            </a:rPr>
            <a:t>участие в экспорте очень узкого круга предприятий</a:t>
          </a:r>
          <a:r>
            <a:rPr lang="ru-RU" baseline="0" dirty="0" smtClean="0">
              <a:solidFill>
                <a:schemeClr val="accent3">
                  <a:lumMod val="50000"/>
                </a:schemeClr>
              </a:solidFill>
            </a:rPr>
            <a:t> </a:t>
          </a:r>
          <a:endParaRPr lang="ru-RU" dirty="0">
            <a:solidFill>
              <a:schemeClr val="accent3">
                <a:lumMod val="50000"/>
              </a:schemeClr>
            </a:solidFill>
          </a:endParaRPr>
        </a:p>
      </dgm:t>
    </dgm:pt>
    <dgm:pt modelId="{BA94CDFD-BFCD-4624-86FD-8F84CF4FBCF5}" type="parTrans" cxnId="{EAAFB6BE-BAF8-4F3A-A6FE-E85A49326405}">
      <dgm:prSet/>
      <dgm:spPr/>
      <dgm:t>
        <a:bodyPr/>
        <a:lstStyle/>
        <a:p>
          <a:endParaRPr lang="ru-RU"/>
        </a:p>
      </dgm:t>
    </dgm:pt>
    <dgm:pt modelId="{D1122582-FB50-4AD7-B2E6-F7899FF2E423}" type="sibTrans" cxnId="{EAAFB6BE-BAF8-4F3A-A6FE-E85A49326405}">
      <dgm:prSet/>
      <dgm:spPr/>
      <dgm:t>
        <a:bodyPr/>
        <a:lstStyle/>
        <a:p>
          <a:endParaRPr lang="ru-RU"/>
        </a:p>
      </dgm:t>
    </dgm:pt>
    <dgm:pt modelId="{DC0DE33E-895B-478E-86C9-13AF652F265C}">
      <dgm:prSet/>
      <dgm:spPr/>
      <dgm:t>
        <a:bodyPr/>
        <a:lstStyle/>
        <a:p>
          <a:pPr rtl="0"/>
          <a:r>
            <a:rPr lang="ru-RU" baseline="0" dirty="0" smtClean="0"/>
            <a:t>На 30 крупнейших экспортеров приходится более 85% общего экспорта, а из них - на 5 компаний более 65% всего экспорта (это фантастически высокий риск, например, с точки зрения применения санкций или каких-либо иных ограничений, либо иных недружественных или недобросовестных действий)</a:t>
          </a:r>
          <a:endParaRPr lang="ru-RU" dirty="0"/>
        </a:p>
      </dgm:t>
    </dgm:pt>
    <dgm:pt modelId="{141C8E83-D303-4730-AE5E-2DDCBE2409EB}" type="parTrans" cxnId="{D14C53DB-B361-476F-BC21-850E05DA5A3C}">
      <dgm:prSet/>
      <dgm:spPr/>
      <dgm:t>
        <a:bodyPr/>
        <a:lstStyle/>
        <a:p>
          <a:endParaRPr lang="ru-RU"/>
        </a:p>
      </dgm:t>
    </dgm:pt>
    <dgm:pt modelId="{CC650B53-2FC6-4B32-84F1-81F3824959CF}" type="sibTrans" cxnId="{D14C53DB-B361-476F-BC21-850E05DA5A3C}">
      <dgm:prSet/>
      <dgm:spPr/>
      <dgm:t>
        <a:bodyPr/>
        <a:lstStyle/>
        <a:p>
          <a:endParaRPr lang="ru-RU"/>
        </a:p>
      </dgm:t>
    </dgm:pt>
    <dgm:pt modelId="{EF43C442-BB2C-4F40-A84A-91448642C98D}" type="pres">
      <dgm:prSet presAssocID="{C83EE520-B0EF-475C-BDDC-41414E63B5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72E94D-F85C-4EA7-AEDA-F571842CED01}" type="pres">
      <dgm:prSet presAssocID="{8C80FBC1-24B3-4F22-A99D-6722A87B068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8BA13F-F00F-4ED2-8A04-9FE3E1F87957}" type="pres">
      <dgm:prSet presAssocID="{9A96F35C-2F10-4883-A666-C5472652A209}" presName="spacer" presStyleCnt="0"/>
      <dgm:spPr/>
    </dgm:pt>
    <dgm:pt modelId="{4EA89DCB-3778-4EF1-9E0B-B7136C03CA82}" type="pres">
      <dgm:prSet presAssocID="{E78CC311-78B1-43CE-A941-D21516590F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B63BF-02B5-4BE8-9DCE-22431B0A2B05}" type="pres">
      <dgm:prSet presAssocID="{226B7304-D2C8-45E2-9592-D153D7685DF4}" presName="spacer" presStyleCnt="0"/>
      <dgm:spPr/>
    </dgm:pt>
    <dgm:pt modelId="{02526F8E-BE08-4A22-A7C0-306FF49FC2DD}" type="pres">
      <dgm:prSet presAssocID="{8666C7D2-322D-463F-809F-51010031B4E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767F3-F13E-409C-ACC5-49F67D8A15DD}" type="pres">
      <dgm:prSet presAssocID="{8666C7D2-322D-463F-809F-51010031B4E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7DD8C7-9932-409E-89E7-6425046AAEB6}" type="presOf" srcId="{DC0DE33E-895B-478E-86C9-13AF652F265C}" destId="{C35767F3-F13E-409C-ACC5-49F67D8A15DD}" srcOrd="0" destOrd="0" presId="urn:microsoft.com/office/officeart/2005/8/layout/vList2"/>
    <dgm:cxn modelId="{1B22CB7D-CD0F-4CD9-B17B-0A308C4E7C5C}" srcId="{C83EE520-B0EF-475C-BDDC-41414E63B53E}" destId="{E78CC311-78B1-43CE-A941-D21516590F9F}" srcOrd="1" destOrd="0" parTransId="{9C97E087-510A-4D60-86D4-46EEDDCC27C2}" sibTransId="{226B7304-D2C8-45E2-9592-D153D7685DF4}"/>
    <dgm:cxn modelId="{A2E6D77E-80D8-46A6-9193-DA41AC29F991}" type="presOf" srcId="{8666C7D2-322D-463F-809F-51010031B4E7}" destId="{02526F8E-BE08-4A22-A7C0-306FF49FC2DD}" srcOrd="0" destOrd="0" presId="urn:microsoft.com/office/officeart/2005/8/layout/vList2"/>
    <dgm:cxn modelId="{B3599538-B35B-4C8B-8B1E-529BD53D6773}" type="presOf" srcId="{8C80FBC1-24B3-4F22-A99D-6722A87B068F}" destId="{7372E94D-F85C-4EA7-AEDA-F571842CED01}" srcOrd="0" destOrd="0" presId="urn:microsoft.com/office/officeart/2005/8/layout/vList2"/>
    <dgm:cxn modelId="{EAAFB6BE-BAF8-4F3A-A6FE-E85A49326405}" srcId="{C83EE520-B0EF-475C-BDDC-41414E63B53E}" destId="{8666C7D2-322D-463F-809F-51010031B4E7}" srcOrd="2" destOrd="0" parTransId="{BA94CDFD-BFCD-4624-86FD-8F84CF4FBCF5}" sibTransId="{D1122582-FB50-4AD7-B2E6-F7899FF2E423}"/>
    <dgm:cxn modelId="{E8E47FC5-A674-4248-9370-CD6C17A61502}" srcId="{C83EE520-B0EF-475C-BDDC-41414E63B53E}" destId="{8C80FBC1-24B3-4F22-A99D-6722A87B068F}" srcOrd="0" destOrd="0" parTransId="{F0509B43-0834-4A40-B16E-631CA498030D}" sibTransId="{9A96F35C-2F10-4883-A666-C5472652A209}"/>
    <dgm:cxn modelId="{CF989294-77B7-4324-A7F0-83B96CBC5810}" type="presOf" srcId="{C83EE520-B0EF-475C-BDDC-41414E63B53E}" destId="{EF43C442-BB2C-4F40-A84A-91448642C98D}" srcOrd="0" destOrd="0" presId="urn:microsoft.com/office/officeart/2005/8/layout/vList2"/>
    <dgm:cxn modelId="{D14C53DB-B361-476F-BC21-850E05DA5A3C}" srcId="{8666C7D2-322D-463F-809F-51010031B4E7}" destId="{DC0DE33E-895B-478E-86C9-13AF652F265C}" srcOrd="0" destOrd="0" parTransId="{141C8E83-D303-4730-AE5E-2DDCBE2409EB}" sibTransId="{CC650B53-2FC6-4B32-84F1-81F3824959CF}"/>
    <dgm:cxn modelId="{0AB8B0C3-2578-494A-8F78-16C99FC15C75}" type="presOf" srcId="{E78CC311-78B1-43CE-A941-D21516590F9F}" destId="{4EA89DCB-3778-4EF1-9E0B-B7136C03CA82}" srcOrd="0" destOrd="0" presId="urn:microsoft.com/office/officeart/2005/8/layout/vList2"/>
    <dgm:cxn modelId="{7D2EA827-45E0-4BEB-87F5-C796ABBB43B1}" type="presParOf" srcId="{EF43C442-BB2C-4F40-A84A-91448642C98D}" destId="{7372E94D-F85C-4EA7-AEDA-F571842CED01}" srcOrd="0" destOrd="0" presId="urn:microsoft.com/office/officeart/2005/8/layout/vList2"/>
    <dgm:cxn modelId="{316CE012-79DD-49C6-A702-47DF23D969E4}" type="presParOf" srcId="{EF43C442-BB2C-4F40-A84A-91448642C98D}" destId="{C78BA13F-F00F-4ED2-8A04-9FE3E1F87957}" srcOrd="1" destOrd="0" presId="urn:microsoft.com/office/officeart/2005/8/layout/vList2"/>
    <dgm:cxn modelId="{8DDECDF2-3740-4734-A482-EC5065ECBB74}" type="presParOf" srcId="{EF43C442-BB2C-4F40-A84A-91448642C98D}" destId="{4EA89DCB-3778-4EF1-9E0B-B7136C03CA82}" srcOrd="2" destOrd="0" presId="urn:microsoft.com/office/officeart/2005/8/layout/vList2"/>
    <dgm:cxn modelId="{5B6DA0C2-ADF8-47AA-97EA-AF84BA8F1C0F}" type="presParOf" srcId="{EF43C442-BB2C-4F40-A84A-91448642C98D}" destId="{EF2B63BF-02B5-4BE8-9DCE-22431B0A2B05}" srcOrd="3" destOrd="0" presId="urn:microsoft.com/office/officeart/2005/8/layout/vList2"/>
    <dgm:cxn modelId="{EFA59902-90CA-4C1E-880F-D98CE476A6CA}" type="presParOf" srcId="{EF43C442-BB2C-4F40-A84A-91448642C98D}" destId="{02526F8E-BE08-4A22-A7C0-306FF49FC2DD}" srcOrd="4" destOrd="0" presId="urn:microsoft.com/office/officeart/2005/8/layout/vList2"/>
    <dgm:cxn modelId="{DC47CD9C-C38B-45A1-8E29-286233E944C3}" type="presParOf" srcId="{EF43C442-BB2C-4F40-A84A-91448642C98D}" destId="{C35767F3-F13E-409C-ACC5-49F67D8A15D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238DDB1-BC77-4AD3-AE3C-CDBD31E063A7}" type="doc">
      <dgm:prSet loTypeId="urn:microsoft.com/office/officeart/2005/8/layout/process1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46B2DCB-509A-46AF-9776-1E1B59703A9C}">
      <dgm:prSet/>
      <dgm:spPr/>
      <dgm:t>
        <a:bodyPr/>
        <a:lstStyle/>
        <a:p>
          <a:pPr rtl="0"/>
          <a:r>
            <a:rPr lang="ru-RU" dirty="0" smtClean="0"/>
            <a:t>Вид субсидии</a:t>
          </a:r>
          <a:r>
            <a:rPr lang="en-US" dirty="0" smtClean="0"/>
            <a:t> - </a:t>
          </a:r>
          <a:r>
            <a:rPr lang="ru-RU" dirty="0" smtClean="0"/>
            <a:t>– юридически разрешены, но могут быть применены ответные меры, если доказано, что причинен «ущерб»</a:t>
          </a:r>
          <a:endParaRPr lang="en-US" dirty="0"/>
        </a:p>
      </dgm:t>
    </dgm:pt>
    <dgm:pt modelId="{1480FF52-912D-489D-BCE5-E13E65DD2785}" type="parTrans" cxnId="{CF2081D0-76FF-4BFE-811C-7DFF4B4EB7E0}">
      <dgm:prSet/>
      <dgm:spPr/>
      <dgm:t>
        <a:bodyPr/>
        <a:lstStyle/>
        <a:p>
          <a:endParaRPr lang="en-US"/>
        </a:p>
      </dgm:t>
    </dgm:pt>
    <dgm:pt modelId="{EC65BF1E-9D77-4B6A-836B-0D0BDAAFDD2E}" type="sibTrans" cxnId="{CF2081D0-76FF-4BFE-811C-7DFF4B4EB7E0}">
      <dgm:prSet/>
      <dgm:spPr/>
      <dgm:t>
        <a:bodyPr/>
        <a:lstStyle/>
        <a:p>
          <a:endParaRPr lang="en-US"/>
        </a:p>
      </dgm:t>
    </dgm:pt>
    <dgm:pt modelId="{94B6DACE-A4DC-40DF-AB37-A25C33A56464}">
      <dgm:prSet/>
      <dgm:spPr/>
      <dgm:t>
        <a:bodyPr/>
        <a:lstStyle/>
        <a:p>
          <a:pPr rtl="0"/>
          <a:r>
            <a:rPr lang="ru-RU" smtClean="0"/>
            <a:t>Роль для МСП</a:t>
          </a:r>
          <a:r>
            <a:rPr lang="en-US" smtClean="0"/>
            <a:t> - </a:t>
          </a:r>
          <a:r>
            <a:rPr lang="ru-RU" smtClean="0"/>
            <a:t>Могут быть эффективны для отдельных групп МПС</a:t>
          </a:r>
          <a:endParaRPr lang="en-US"/>
        </a:p>
      </dgm:t>
    </dgm:pt>
    <dgm:pt modelId="{C8C7BE3D-8451-4B2C-ADD5-C55F8929008A}" type="parTrans" cxnId="{C23853E4-3613-4913-9E1B-250A039142F8}">
      <dgm:prSet/>
      <dgm:spPr/>
      <dgm:t>
        <a:bodyPr/>
        <a:lstStyle/>
        <a:p>
          <a:endParaRPr lang="en-US"/>
        </a:p>
      </dgm:t>
    </dgm:pt>
    <dgm:pt modelId="{CA7D27C8-EEF5-49E3-BBCA-F8A5DFF4253E}" type="sibTrans" cxnId="{C23853E4-3613-4913-9E1B-250A039142F8}">
      <dgm:prSet/>
      <dgm:spPr/>
      <dgm:t>
        <a:bodyPr/>
        <a:lstStyle/>
        <a:p>
          <a:endParaRPr lang="en-US"/>
        </a:p>
      </dgm:t>
    </dgm:pt>
    <dgm:pt modelId="{678C0C58-CD2C-48DB-8669-CB1B9809AEC9}">
      <dgm:prSet/>
      <dgm:spPr/>
      <dgm:t>
        <a:bodyPr/>
        <a:lstStyle/>
        <a:p>
          <a:pPr rtl="0"/>
          <a:r>
            <a:rPr lang="ru-RU" smtClean="0"/>
            <a:t>Риск конфликта</a:t>
          </a:r>
          <a:r>
            <a:rPr lang="en-US" smtClean="0"/>
            <a:t> - </a:t>
          </a:r>
          <a:r>
            <a:rPr lang="ru-RU" smtClean="0"/>
            <a:t>Средний, но меньше чем для крупного бизнеса </a:t>
          </a:r>
          <a:endParaRPr lang="en-US"/>
        </a:p>
      </dgm:t>
    </dgm:pt>
    <dgm:pt modelId="{C1FEFD01-2A1E-4709-A5B8-35BC9A550E67}" type="parTrans" cxnId="{26562594-9E6A-4DE7-A315-A290C9173DF0}">
      <dgm:prSet/>
      <dgm:spPr/>
      <dgm:t>
        <a:bodyPr/>
        <a:lstStyle/>
        <a:p>
          <a:endParaRPr lang="en-US"/>
        </a:p>
      </dgm:t>
    </dgm:pt>
    <dgm:pt modelId="{1906946B-FF5B-4D51-9C19-2598AC1DC4FD}" type="sibTrans" cxnId="{26562594-9E6A-4DE7-A315-A290C9173DF0}">
      <dgm:prSet/>
      <dgm:spPr/>
      <dgm:t>
        <a:bodyPr/>
        <a:lstStyle/>
        <a:p>
          <a:endParaRPr lang="en-US"/>
        </a:p>
      </dgm:t>
    </dgm:pt>
    <dgm:pt modelId="{068AB1EC-FC98-4433-B618-A18B2547B1CC}">
      <dgm:prSet/>
      <dgm:spPr/>
      <dgm:t>
        <a:bodyPr/>
        <a:lstStyle/>
        <a:p>
          <a:pPr rtl="0"/>
          <a:r>
            <a:rPr lang="ru-RU" smtClean="0"/>
            <a:t>Альтернативная мера</a:t>
          </a:r>
          <a:r>
            <a:rPr lang="en-US" smtClean="0"/>
            <a:t> - </a:t>
          </a:r>
          <a:r>
            <a:rPr lang="ru-RU" smtClean="0"/>
            <a:t>Нет</a:t>
          </a:r>
          <a:endParaRPr lang="en-US"/>
        </a:p>
      </dgm:t>
    </dgm:pt>
    <dgm:pt modelId="{46B29F98-809D-4E5A-8C85-5F81604AF009}" type="parTrans" cxnId="{5D84726C-0213-4AEE-8BAB-AD42B222B758}">
      <dgm:prSet/>
      <dgm:spPr/>
      <dgm:t>
        <a:bodyPr/>
        <a:lstStyle/>
        <a:p>
          <a:endParaRPr lang="en-US"/>
        </a:p>
      </dgm:t>
    </dgm:pt>
    <dgm:pt modelId="{181AF350-D3F4-45F7-9F33-BBF85C73ECCE}" type="sibTrans" cxnId="{5D84726C-0213-4AEE-8BAB-AD42B222B758}">
      <dgm:prSet/>
      <dgm:spPr/>
      <dgm:t>
        <a:bodyPr/>
        <a:lstStyle/>
        <a:p>
          <a:endParaRPr lang="en-US"/>
        </a:p>
      </dgm:t>
    </dgm:pt>
    <dgm:pt modelId="{90999DEC-97B4-4F5E-A7BD-C3C9371D4793}" type="pres">
      <dgm:prSet presAssocID="{B238DDB1-BC77-4AD3-AE3C-CDBD31E063A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C0411D-5F0D-48D4-8D91-01755822BE80}" type="pres">
      <dgm:prSet presAssocID="{F46B2DCB-509A-46AF-9776-1E1B59703A9C}" presName="node" presStyleLbl="node1" presStyleIdx="0" presStyleCnt="4" custScaleY="125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B15E83-A392-4BB2-B6B8-AC788D261224}" type="pres">
      <dgm:prSet presAssocID="{EC65BF1E-9D77-4B6A-836B-0D0BDAAFDD2E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A042D77-F611-45C4-9BFC-5C62AB1255C7}" type="pres">
      <dgm:prSet presAssocID="{EC65BF1E-9D77-4B6A-836B-0D0BDAAFDD2E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6E1E4259-932C-4F63-B5AB-436928DCD4E5}" type="pres">
      <dgm:prSet presAssocID="{94B6DACE-A4DC-40DF-AB37-A25C33A56464}" presName="node" presStyleLbl="node1" presStyleIdx="1" presStyleCnt="4" custScaleY="125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87C94D-1510-420C-9C1C-95F023759A20}" type="pres">
      <dgm:prSet presAssocID="{CA7D27C8-EEF5-49E3-BBCA-F8A5DFF4253E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1F8AD02-9ECF-4626-AA52-774694129271}" type="pres">
      <dgm:prSet presAssocID="{CA7D27C8-EEF5-49E3-BBCA-F8A5DFF4253E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DD5D6F03-1061-425A-B6FA-0F3BD2D79B97}" type="pres">
      <dgm:prSet presAssocID="{678C0C58-CD2C-48DB-8669-CB1B9809AEC9}" presName="node" presStyleLbl="node1" presStyleIdx="2" presStyleCnt="4" custScaleY="125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E23669-3D12-44E3-92AB-154748E5C8A4}" type="pres">
      <dgm:prSet presAssocID="{1906946B-FF5B-4D51-9C19-2598AC1DC4FD}" presName="sibTrans" presStyleLbl="sibTrans2D1" presStyleIdx="2" presStyleCnt="3"/>
      <dgm:spPr/>
      <dgm:t>
        <a:bodyPr/>
        <a:lstStyle/>
        <a:p>
          <a:endParaRPr lang="en-US"/>
        </a:p>
      </dgm:t>
    </dgm:pt>
    <dgm:pt modelId="{3D13E8C1-8F9B-4282-A2B6-B67D8E293A3F}" type="pres">
      <dgm:prSet presAssocID="{1906946B-FF5B-4D51-9C19-2598AC1DC4FD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417D15D5-7990-4D35-8C2F-33B781E11464}" type="pres">
      <dgm:prSet presAssocID="{068AB1EC-FC98-4433-B618-A18B2547B1CC}" presName="node" presStyleLbl="node1" presStyleIdx="3" presStyleCnt="4" custScaleY="125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BD67F2-ED3D-490D-844B-BDA5E8BA9405}" type="presOf" srcId="{1906946B-FF5B-4D51-9C19-2598AC1DC4FD}" destId="{7EE23669-3D12-44E3-92AB-154748E5C8A4}" srcOrd="0" destOrd="0" presId="urn:microsoft.com/office/officeart/2005/8/layout/process1"/>
    <dgm:cxn modelId="{5D84726C-0213-4AEE-8BAB-AD42B222B758}" srcId="{B238DDB1-BC77-4AD3-AE3C-CDBD31E063A7}" destId="{068AB1EC-FC98-4433-B618-A18B2547B1CC}" srcOrd="3" destOrd="0" parTransId="{46B29F98-809D-4E5A-8C85-5F81604AF009}" sibTransId="{181AF350-D3F4-45F7-9F33-BBF85C73ECCE}"/>
    <dgm:cxn modelId="{B4E4924C-9F0D-4EA9-9D12-EA585025C99C}" type="presOf" srcId="{94B6DACE-A4DC-40DF-AB37-A25C33A56464}" destId="{6E1E4259-932C-4F63-B5AB-436928DCD4E5}" srcOrd="0" destOrd="0" presId="urn:microsoft.com/office/officeart/2005/8/layout/process1"/>
    <dgm:cxn modelId="{26562594-9E6A-4DE7-A315-A290C9173DF0}" srcId="{B238DDB1-BC77-4AD3-AE3C-CDBD31E063A7}" destId="{678C0C58-CD2C-48DB-8669-CB1B9809AEC9}" srcOrd="2" destOrd="0" parTransId="{C1FEFD01-2A1E-4709-A5B8-35BC9A550E67}" sibTransId="{1906946B-FF5B-4D51-9C19-2598AC1DC4FD}"/>
    <dgm:cxn modelId="{3370E51C-0FDA-4E74-A7A1-7AE937708718}" type="presOf" srcId="{678C0C58-CD2C-48DB-8669-CB1B9809AEC9}" destId="{DD5D6F03-1061-425A-B6FA-0F3BD2D79B97}" srcOrd="0" destOrd="0" presId="urn:microsoft.com/office/officeart/2005/8/layout/process1"/>
    <dgm:cxn modelId="{EA27686B-2B3B-4CC7-A4D8-AD614B6936AE}" type="presOf" srcId="{EC65BF1E-9D77-4B6A-836B-0D0BDAAFDD2E}" destId="{0DB15E83-A392-4BB2-B6B8-AC788D261224}" srcOrd="0" destOrd="0" presId="urn:microsoft.com/office/officeart/2005/8/layout/process1"/>
    <dgm:cxn modelId="{AC684BD3-AB7F-4F90-B437-1DC3C440AECB}" type="presOf" srcId="{F46B2DCB-509A-46AF-9776-1E1B59703A9C}" destId="{98C0411D-5F0D-48D4-8D91-01755822BE80}" srcOrd="0" destOrd="0" presId="urn:microsoft.com/office/officeart/2005/8/layout/process1"/>
    <dgm:cxn modelId="{C23853E4-3613-4913-9E1B-250A039142F8}" srcId="{B238DDB1-BC77-4AD3-AE3C-CDBD31E063A7}" destId="{94B6DACE-A4DC-40DF-AB37-A25C33A56464}" srcOrd="1" destOrd="0" parTransId="{C8C7BE3D-8451-4B2C-ADD5-C55F8929008A}" sibTransId="{CA7D27C8-EEF5-49E3-BBCA-F8A5DFF4253E}"/>
    <dgm:cxn modelId="{4EE13341-65C1-4992-AEB8-F960A647916F}" type="presOf" srcId="{068AB1EC-FC98-4433-B618-A18B2547B1CC}" destId="{417D15D5-7990-4D35-8C2F-33B781E11464}" srcOrd="0" destOrd="0" presId="urn:microsoft.com/office/officeart/2005/8/layout/process1"/>
    <dgm:cxn modelId="{1A2FD65A-2E22-4569-9C82-5B8B73490E2A}" type="presOf" srcId="{B238DDB1-BC77-4AD3-AE3C-CDBD31E063A7}" destId="{90999DEC-97B4-4F5E-A7BD-C3C9371D4793}" srcOrd="0" destOrd="0" presId="urn:microsoft.com/office/officeart/2005/8/layout/process1"/>
    <dgm:cxn modelId="{705894FE-DB14-4049-A4F2-41D3D1064AD8}" type="presOf" srcId="{1906946B-FF5B-4D51-9C19-2598AC1DC4FD}" destId="{3D13E8C1-8F9B-4282-A2B6-B67D8E293A3F}" srcOrd="1" destOrd="0" presId="urn:microsoft.com/office/officeart/2005/8/layout/process1"/>
    <dgm:cxn modelId="{CF2081D0-76FF-4BFE-811C-7DFF4B4EB7E0}" srcId="{B238DDB1-BC77-4AD3-AE3C-CDBD31E063A7}" destId="{F46B2DCB-509A-46AF-9776-1E1B59703A9C}" srcOrd="0" destOrd="0" parTransId="{1480FF52-912D-489D-BCE5-E13E65DD2785}" sibTransId="{EC65BF1E-9D77-4B6A-836B-0D0BDAAFDD2E}"/>
    <dgm:cxn modelId="{76E229E6-9B1A-4BEC-B8A2-5A63E966C56C}" type="presOf" srcId="{CA7D27C8-EEF5-49E3-BBCA-F8A5DFF4253E}" destId="{31F8AD02-9ECF-4626-AA52-774694129271}" srcOrd="1" destOrd="0" presId="urn:microsoft.com/office/officeart/2005/8/layout/process1"/>
    <dgm:cxn modelId="{74EBFD0B-7BF8-4606-8B9D-81DEFCBEA0FB}" type="presOf" srcId="{EC65BF1E-9D77-4B6A-836B-0D0BDAAFDD2E}" destId="{1A042D77-F611-45C4-9BFC-5C62AB1255C7}" srcOrd="1" destOrd="0" presId="urn:microsoft.com/office/officeart/2005/8/layout/process1"/>
    <dgm:cxn modelId="{5CB71C49-5E50-4B5E-8628-9DC21068DF37}" type="presOf" srcId="{CA7D27C8-EEF5-49E3-BBCA-F8A5DFF4253E}" destId="{C487C94D-1510-420C-9C1C-95F023759A20}" srcOrd="0" destOrd="0" presId="urn:microsoft.com/office/officeart/2005/8/layout/process1"/>
    <dgm:cxn modelId="{6F1BE3FC-A7DA-4A6A-8873-E3921ACE7713}" type="presParOf" srcId="{90999DEC-97B4-4F5E-A7BD-C3C9371D4793}" destId="{98C0411D-5F0D-48D4-8D91-01755822BE80}" srcOrd="0" destOrd="0" presId="urn:microsoft.com/office/officeart/2005/8/layout/process1"/>
    <dgm:cxn modelId="{AE85D880-D39D-4C07-BF31-C872C637A1B4}" type="presParOf" srcId="{90999DEC-97B4-4F5E-A7BD-C3C9371D4793}" destId="{0DB15E83-A392-4BB2-B6B8-AC788D261224}" srcOrd="1" destOrd="0" presId="urn:microsoft.com/office/officeart/2005/8/layout/process1"/>
    <dgm:cxn modelId="{FECD1AFD-6A2D-4427-911B-D29BD043E6DF}" type="presParOf" srcId="{0DB15E83-A392-4BB2-B6B8-AC788D261224}" destId="{1A042D77-F611-45C4-9BFC-5C62AB1255C7}" srcOrd="0" destOrd="0" presId="urn:microsoft.com/office/officeart/2005/8/layout/process1"/>
    <dgm:cxn modelId="{C0EEA88C-2DA5-43EA-8E19-87765B46297F}" type="presParOf" srcId="{90999DEC-97B4-4F5E-A7BD-C3C9371D4793}" destId="{6E1E4259-932C-4F63-B5AB-436928DCD4E5}" srcOrd="2" destOrd="0" presId="urn:microsoft.com/office/officeart/2005/8/layout/process1"/>
    <dgm:cxn modelId="{C9468BD5-D2FA-40C4-BED1-1B521A756833}" type="presParOf" srcId="{90999DEC-97B4-4F5E-A7BD-C3C9371D4793}" destId="{C487C94D-1510-420C-9C1C-95F023759A20}" srcOrd="3" destOrd="0" presId="urn:microsoft.com/office/officeart/2005/8/layout/process1"/>
    <dgm:cxn modelId="{6A476F63-0E02-4652-9B25-09D952ED2D93}" type="presParOf" srcId="{C487C94D-1510-420C-9C1C-95F023759A20}" destId="{31F8AD02-9ECF-4626-AA52-774694129271}" srcOrd="0" destOrd="0" presId="urn:microsoft.com/office/officeart/2005/8/layout/process1"/>
    <dgm:cxn modelId="{1B4DA859-3619-4D30-8C19-74A2D2D22848}" type="presParOf" srcId="{90999DEC-97B4-4F5E-A7BD-C3C9371D4793}" destId="{DD5D6F03-1061-425A-B6FA-0F3BD2D79B97}" srcOrd="4" destOrd="0" presId="urn:microsoft.com/office/officeart/2005/8/layout/process1"/>
    <dgm:cxn modelId="{3ACBF586-6394-40AF-B565-32B2A4DFE55B}" type="presParOf" srcId="{90999DEC-97B4-4F5E-A7BD-C3C9371D4793}" destId="{7EE23669-3D12-44E3-92AB-154748E5C8A4}" srcOrd="5" destOrd="0" presId="urn:microsoft.com/office/officeart/2005/8/layout/process1"/>
    <dgm:cxn modelId="{FD5CFE8A-BA70-4B80-841F-BA47721A1DE6}" type="presParOf" srcId="{7EE23669-3D12-44E3-92AB-154748E5C8A4}" destId="{3D13E8C1-8F9B-4282-A2B6-B67D8E293A3F}" srcOrd="0" destOrd="0" presId="urn:microsoft.com/office/officeart/2005/8/layout/process1"/>
    <dgm:cxn modelId="{114B3030-E358-4A43-B80E-8F61E38C8C2F}" type="presParOf" srcId="{90999DEC-97B4-4F5E-A7BD-C3C9371D4793}" destId="{417D15D5-7990-4D35-8C2F-33B781E1146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389FB8-E72F-44BF-9DE1-0989C11260EA}" type="doc">
      <dgm:prSet loTypeId="urn:microsoft.com/office/officeart/2005/8/layout/target1" loCatId="relationship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0DF4E31F-5B87-47ED-B6A3-755110BF15E5}">
      <dgm:prSet custT="1"/>
      <dgm:spPr/>
      <dgm:t>
        <a:bodyPr/>
        <a:lstStyle/>
        <a:p>
          <a:pPr rtl="0"/>
          <a:r>
            <a:rPr lang="ru-RU" sz="1600" dirty="0" smtClean="0"/>
            <a:t>Прочие экспортеры – 13,36% или 69,91 млрд. дол.</a:t>
          </a:r>
          <a:endParaRPr lang="ru-RU" sz="1600" dirty="0"/>
        </a:p>
      </dgm:t>
    </dgm:pt>
    <dgm:pt modelId="{299E42FC-5FE1-4396-AEA5-5514DDBCFBB1}" type="parTrans" cxnId="{B1D00594-006A-46DC-B9BD-838BA5CA4F66}">
      <dgm:prSet/>
      <dgm:spPr/>
      <dgm:t>
        <a:bodyPr/>
        <a:lstStyle/>
        <a:p>
          <a:endParaRPr lang="ru-RU"/>
        </a:p>
      </dgm:t>
    </dgm:pt>
    <dgm:pt modelId="{82EF8B0F-B898-49A3-B3CC-59C7B8845E64}" type="sibTrans" cxnId="{B1D00594-006A-46DC-B9BD-838BA5CA4F66}">
      <dgm:prSet/>
      <dgm:spPr/>
      <dgm:t>
        <a:bodyPr/>
        <a:lstStyle/>
        <a:p>
          <a:endParaRPr lang="ru-RU"/>
        </a:p>
      </dgm:t>
    </dgm:pt>
    <dgm:pt modelId="{A7D2D89A-F38A-4CD0-87C9-536F67914B10}">
      <dgm:prSet custT="1"/>
      <dgm:spPr/>
      <dgm:t>
        <a:bodyPr/>
        <a:lstStyle/>
        <a:p>
          <a:pPr rtl="0"/>
          <a:r>
            <a:rPr lang="ru-RU" sz="1600" dirty="0" smtClean="0"/>
            <a:t>5 крупнейших (Роснефть, Лукойл, Газпром, Норильский никель, Сургутнефтегаз) – составляют 67%  или 350,2 млрд. дол.</a:t>
          </a:r>
          <a:endParaRPr lang="ru-RU" sz="1600" dirty="0"/>
        </a:p>
      </dgm:t>
    </dgm:pt>
    <dgm:pt modelId="{01DF57C6-1AC1-453F-B356-8E6C6D60FC00}" type="parTrans" cxnId="{2B6BF3A6-2B22-4C77-A093-5664534CD1B1}">
      <dgm:prSet/>
      <dgm:spPr/>
      <dgm:t>
        <a:bodyPr/>
        <a:lstStyle/>
        <a:p>
          <a:endParaRPr lang="ru-RU"/>
        </a:p>
      </dgm:t>
    </dgm:pt>
    <dgm:pt modelId="{8F35DEAD-3BFE-4104-A8A6-7D34D4C0904E}" type="sibTrans" cxnId="{2B6BF3A6-2B22-4C77-A093-5664534CD1B1}">
      <dgm:prSet/>
      <dgm:spPr/>
      <dgm:t>
        <a:bodyPr/>
        <a:lstStyle/>
        <a:p>
          <a:endParaRPr lang="ru-RU"/>
        </a:p>
      </dgm:t>
    </dgm:pt>
    <dgm:pt modelId="{85442A29-CD9E-4683-A622-C822B687302F}">
      <dgm:prSet custT="1"/>
      <dgm:spPr/>
      <dgm:t>
        <a:bodyPr/>
        <a:lstStyle/>
        <a:p>
          <a:pPr rtl="0"/>
          <a:r>
            <a:rPr lang="ru-RU" sz="1600" dirty="0" smtClean="0"/>
            <a:t>30 компаний – на их долю приходится 86,6% всего российского экспорта или 453,39 млрд. дол.</a:t>
          </a:r>
          <a:endParaRPr lang="ru-RU" sz="1600" dirty="0"/>
        </a:p>
      </dgm:t>
    </dgm:pt>
    <dgm:pt modelId="{3C0DBD53-C72A-4810-9A86-F7E6990341A1}" type="parTrans" cxnId="{30502DFE-BEF2-435A-80EB-E6D2EB8DB3C2}">
      <dgm:prSet/>
      <dgm:spPr/>
      <dgm:t>
        <a:bodyPr/>
        <a:lstStyle/>
        <a:p>
          <a:endParaRPr lang="ru-RU"/>
        </a:p>
      </dgm:t>
    </dgm:pt>
    <dgm:pt modelId="{A06E7E55-DEF0-4DF3-8B1E-1493189BDEE5}" type="sibTrans" cxnId="{30502DFE-BEF2-435A-80EB-E6D2EB8DB3C2}">
      <dgm:prSet/>
      <dgm:spPr/>
      <dgm:t>
        <a:bodyPr/>
        <a:lstStyle/>
        <a:p>
          <a:endParaRPr lang="ru-RU"/>
        </a:p>
      </dgm:t>
    </dgm:pt>
    <dgm:pt modelId="{77FC6A15-10F4-41D3-BB96-7C30078F935F}">
      <dgm:prSet/>
      <dgm:spPr/>
      <dgm:t>
        <a:bodyPr/>
        <a:lstStyle/>
        <a:p>
          <a:pPr rtl="0"/>
          <a:r>
            <a:rPr lang="ru-RU" dirty="0" smtClean="0"/>
            <a:t>Всего экспорт - 523,3 млрд долл.</a:t>
          </a:r>
          <a:endParaRPr lang="ru-RU" dirty="0"/>
        </a:p>
      </dgm:t>
    </dgm:pt>
    <dgm:pt modelId="{3BFE99CF-7CC2-4588-8AD0-92C7EFD30A3B}" type="parTrans" cxnId="{08DDBDB2-FAF5-4433-B528-F9475EB4DBA0}">
      <dgm:prSet/>
      <dgm:spPr/>
      <dgm:t>
        <a:bodyPr/>
        <a:lstStyle/>
        <a:p>
          <a:endParaRPr lang="ru-RU"/>
        </a:p>
      </dgm:t>
    </dgm:pt>
    <dgm:pt modelId="{9653DDCB-C275-4596-9E79-68FB05E4B422}" type="sibTrans" cxnId="{08DDBDB2-FAF5-4433-B528-F9475EB4DBA0}">
      <dgm:prSet/>
      <dgm:spPr/>
      <dgm:t>
        <a:bodyPr/>
        <a:lstStyle/>
        <a:p>
          <a:endParaRPr lang="ru-RU"/>
        </a:p>
      </dgm:t>
    </dgm:pt>
    <dgm:pt modelId="{BAF3D088-800A-403A-96A0-28AE16E427A4}" type="pres">
      <dgm:prSet presAssocID="{18389FB8-E72F-44BF-9DE1-0989C11260EA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5DDDF5-5F5C-4C88-8E28-9874432E3EDC}" type="pres">
      <dgm:prSet presAssocID="{0DF4E31F-5B87-47ED-B6A3-755110BF15E5}" presName="circle1" presStyleLbl="lnNode1" presStyleIdx="0" presStyleCnt="4"/>
      <dgm:spPr/>
      <dgm:t>
        <a:bodyPr/>
        <a:lstStyle/>
        <a:p>
          <a:endParaRPr lang="ru-RU"/>
        </a:p>
      </dgm:t>
    </dgm:pt>
    <dgm:pt modelId="{EA71C8DF-F2BC-43B5-B644-5DFC76ED591B}" type="pres">
      <dgm:prSet presAssocID="{0DF4E31F-5B87-47ED-B6A3-755110BF15E5}" presName="text1" presStyleLbl="revTx" presStyleIdx="0" presStyleCnt="4" custScaleX="178869" custLinFactNeighborX="25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2056FC-6F28-4CAE-BAAB-823F9911410A}" type="pres">
      <dgm:prSet presAssocID="{0DF4E31F-5B87-47ED-B6A3-755110BF15E5}" presName="line1" presStyleLbl="callout" presStyleIdx="0" presStyleCnt="8"/>
      <dgm:spPr/>
      <dgm:t>
        <a:bodyPr/>
        <a:lstStyle/>
        <a:p>
          <a:endParaRPr lang="ru-RU"/>
        </a:p>
      </dgm:t>
    </dgm:pt>
    <dgm:pt modelId="{7AC42C45-DEF8-4619-88EE-985C92AE1E69}" type="pres">
      <dgm:prSet presAssocID="{0DF4E31F-5B87-47ED-B6A3-755110BF15E5}" presName="d1" presStyleLbl="callout" presStyleIdx="1" presStyleCnt="8"/>
      <dgm:spPr/>
      <dgm:t>
        <a:bodyPr/>
        <a:lstStyle/>
        <a:p>
          <a:endParaRPr lang="ru-RU"/>
        </a:p>
      </dgm:t>
    </dgm:pt>
    <dgm:pt modelId="{1D1FC562-DA06-4D35-9A18-026277A4FF83}" type="pres">
      <dgm:prSet presAssocID="{A7D2D89A-F38A-4CD0-87C9-536F67914B10}" presName="circle2" presStyleLbl="lnNode1" presStyleIdx="1" presStyleCnt="4" custScaleX="164321" custScaleY="139874"/>
      <dgm:spPr/>
      <dgm:t>
        <a:bodyPr/>
        <a:lstStyle/>
        <a:p>
          <a:endParaRPr lang="ru-RU"/>
        </a:p>
      </dgm:t>
    </dgm:pt>
    <dgm:pt modelId="{114573A2-A501-47B8-A31C-6FBA17453600}" type="pres">
      <dgm:prSet presAssocID="{A7D2D89A-F38A-4CD0-87C9-536F67914B10}" presName="text2" presStyleLbl="revTx" presStyleIdx="1" presStyleCnt="4" custScaleX="173931" custScaleY="130728" custLinFactNeighborX="41774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BAA4B9-7B40-4E79-A728-EC5D5203FB03}" type="pres">
      <dgm:prSet presAssocID="{A7D2D89A-F38A-4CD0-87C9-536F67914B10}" presName="line2" presStyleLbl="callout" presStyleIdx="2" presStyleCnt="8"/>
      <dgm:spPr/>
      <dgm:t>
        <a:bodyPr/>
        <a:lstStyle/>
        <a:p>
          <a:endParaRPr lang="ru-RU"/>
        </a:p>
      </dgm:t>
    </dgm:pt>
    <dgm:pt modelId="{FB54BBAF-94B6-42CB-973C-9D604EF83970}" type="pres">
      <dgm:prSet presAssocID="{A7D2D89A-F38A-4CD0-87C9-536F67914B10}" presName="d2" presStyleLbl="callout" presStyleIdx="3" presStyleCnt="8"/>
      <dgm:spPr/>
      <dgm:t>
        <a:bodyPr/>
        <a:lstStyle/>
        <a:p>
          <a:endParaRPr lang="ru-RU"/>
        </a:p>
      </dgm:t>
    </dgm:pt>
    <dgm:pt modelId="{CCBFC1A5-03DC-4BE3-A2A0-A6C017BA5AF5}" type="pres">
      <dgm:prSet presAssocID="{85442A29-CD9E-4683-A622-C822B687302F}" presName="circle3" presStyleLbl="lnNode1" presStyleIdx="2" presStyleCnt="4" custScaleX="119206" custScaleY="104538"/>
      <dgm:spPr/>
      <dgm:t>
        <a:bodyPr/>
        <a:lstStyle/>
        <a:p>
          <a:endParaRPr lang="ru-RU"/>
        </a:p>
      </dgm:t>
    </dgm:pt>
    <dgm:pt modelId="{DB199A8F-4EFD-4952-A32B-AD92A5F35873}" type="pres">
      <dgm:prSet presAssocID="{85442A29-CD9E-4683-A622-C822B687302F}" presName="text3" presStyleLbl="revTx" presStyleIdx="2" presStyleCnt="4" custScaleX="152906" custLinFactNeighborX="26130" custLinFactNeighborY="15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EBF481-BB53-4607-A219-F6E696EC631F}" type="pres">
      <dgm:prSet presAssocID="{85442A29-CD9E-4683-A622-C822B687302F}" presName="line3" presStyleLbl="callout" presStyleIdx="4" presStyleCnt="8" custFlipVert="1" custSzY="502930" custScaleX="256162" custLinFactY="500000" custLinFactNeighborX="-44164" custLinFactNeighborY="500111"/>
      <dgm:spPr/>
      <dgm:t>
        <a:bodyPr/>
        <a:lstStyle/>
        <a:p>
          <a:endParaRPr lang="ru-RU"/>
        </a:p>
      </dgm:t>
    </dgm:pt>
    <dgm:pt modelId="{9B119305-4A9F-4676-B3A9-D66DAD3F22E1}" type="pres">
      <dgm:prSet presAssocID="{85442A29-CD9E-4683-A622-C822B687302F}" presName="d3" presStyleLbl="callout" presStyleIdx="5" presStyleCnt="8" custScaleX="8087" custScaleY="37324" custLinFactNeighborX="0" custLinFactNeighborY="4067"/>
      <dgm:spPr/>
      <dgm:t>
        <a:bodyPr/>
        <a:lstStyle/>
        <a:p>
          <a:endParaRPr lang="ru-RU"/>
        </a:p>
      </dgm:t>
    </dgm:pt>
    <dgm:pt modelId="{E842051D-0B96-41FF-8882-A23401401649}" type="pres">
      <dgm:prSet presAssocID="{77FC6A15-10F4-41D3-BB96-7C30078F935F}" presName="circle4" presStyleLbl="lnNode1" presStyleIdx="3" presStyleCnt="4"/>
      <dgm:spPr/>
      <dgm:t>
        <a:bodyPr/>
        <a:lstStyle/>
        <a:p>
          <a:endParaRPr lang="ru-RU"/>
        </a:p>
      </dgm:t>
    </dgm:pt>
    <dgm:pt modelId="{18FBCDBE-399D-4878-9E3A-E8EBB884D120}" type="pres">
      <dgm:prSet presAssocID="{77FC6A15-10F4-41D3-BB96-7C30078F935F}" presName="text4" presStyleLbl="revTx" presStyleIdx="3" presStyleCnt="4" custLinFactNeighborX="367" custLinFactNeighborY="231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1A8A0E-E7E4-494A-A4D4-FE0881EA01AB}" type="pres">
      <dgm:prSet presAssocID="{77FC6A15-10F4-41D3-BB96-7C30078F935F}" presName="line4" presStyleLbl="callout" presStyleIdx="6" presStyleCnt="8"/>
      <dgm:spPr/>
      <dgm:t>
        <a:bodyPr/>
        <a:lstStyle/>
        <a:p>
          <a:endParaRPr lang="ru-RU"/>
        </a:p>
      </dgm:t>
    </dgm:pt>
    <dgm:pt modelId="{933EABEB-6075-4D01-96B0-A8F7531E9480}" type="pres">
      <dgm:prSet presAssocID="{77FC6A15-10F4-41D3-BB96-7C30078F935F}" presName="d4" presStyleLbl="callout" presStyleIdx="7" presStyleCnt="8"/>
      <dgm:spPr/>
      <dgm:t>
        <a:bodyPr/>
        <a:lstStyle/>
        <a:p>
          <a:endParaRPr lang="ru-RU"/>
        </a:p>
      </dgm:t>
    </dgm:pt>
  </dgm:ptLst>
  <dgm:cxnLst>
    <dgm:cxn modelId="{01C16DF1-9F0F-4BB6-BCFE-FADAAB0618CE}" type="presOf" srcId="{0DF4E31F-5B87-47ED-B6A3-755110BF15E5}" destId="{EA71C8DF-F2BC-43B5-B644-5DFC76ED591B}" srcOrd="0" destOrd="0" presId="urn:microsoft.com/office/officeart/2005/8/layout/target1"/>
    <dgm:cxn modelId="{30502DFE-BEF2-435A-80EB-E6D2EB8DB3C2}" srcId="{18389FB8-E72F-44BF-9DE1-0989C11260EA}" destId="{85442A29-CD9E-4683-A622-C822B687302F}" srcOrd="2" destOrd="0" parTransId="{3C0DBD53-C72A-4810-9A86-F7E6990341A1}" sibTransId="{A06E7E55-DEF0-4DF3-8B1E-1493189BDEE5}"/>
    <dgm:cxn modelId="{86576C0B-A934-470A-BADE-B6671A77F005}" type="presOf" srcId="{85442A29-CD9E-4683-A622-C822B687302F}" destId="{DB199A8F-4EFD-4952-A32B-AD92A5F35873}" srcOrd="0" destOrd="0" presId="urn:microsoft.com/office/officeart/2005/8/layout/target1"/>
    <dgm:cxn modelId="{E4E2B22F-0756-45E1-8341-694AC0CF2665}" type="presOf" srcId="{18389FB8-E72F-44BF-9DE1-0989C11260EA}" destId="{BAF3D088-800A-403A-96A0-28AE16E427A4}" srcOrd="0" destOrd="0" presId="urn:microsoft.com/office/officeart/2005/8/layout/target1"/>
    <dgm:cxn modelId="{08DDBDB2-FAF5-4433-B528-F9475EB4DBA0}" srcId="{18389FB8-E72F-44BF-9DE1-0989C11260EA}" destId="{77FC6A15-10F4-41D3-BB96-7C30078F935F}" srcOrd="3" destOrd="0" parTransId="{3BFE99CF-7CC2-4588-8AD0-92C7EFD30A3B}" sibTransId="{9653DDCB-C275-4596-9E79-68FB05E4B422}"/>
    <dgm:cxn modelId="{2B6BF3A6-2B22-4C77-A093-5664534CD1B1}" srcId="{18389FB8-E72F-44BF-9DE1-0989C11260EA}" destId="{A7D2D89A-F38A-4CD0-87C9-536F67914B10}" srcOrd="1" destOrd="0" parTransId="{01DF57C6-1AC1-453F-B356-8E6C6D60FC00}" sibTransId="{8F35DEAD-3BFE-4104-A8A6-7D34D4C0904E}"/>
    <dgm:cxn modelId="{B1D00594-006A-46DC-B9BD-838BA5CA4F66}" srcId="{18389FB8-E72F-44BF-9DE1-0989C11260EA}" destId="{0DF4E31F-5B87-47ED-B6A3-755110BF15E5}" srcOrd="0" destOrd="0" parTransId="{299E42FC-5FE1-4396-AEA5-5514DDBCFBB1}" sibTransId="{82EF8B0F-B898-49A3-B3CC-59C7B8845E64}"/>
    <dgm:cxn modelId="{6883DCDE-AC87-42AB-9024-29E04E5989A6}" type="presOf" srcId="{A7D2D89A-F38A-4CD0-87C9-536F67914B10}" destId="{114573A2-A501-47B8-A31C-6FBA17453600}" srcOrd="0" destOrd="0" presId="urn:microsoft.com/office/officeart/2005/8/layout/target1"/>
    <dgm:cxn modelId="{5E6BE302-FCED-4163-B37E-7C70BFCF328E}" type="presOf" srcId="{77FC6A15-10F4-41D3-BB96-7C30078F935F}" destId="{18FBCDBE-399D-4878-9E3A-E8EBB884D120}" srcOrd="0" destOrd="0" presId="urn:microsoft.com/office/officeart/2005/8/layout/target1"/>
    <dgm:cxn modelId="{87041E16-8567-4506-BB8F-CBEBC1C8CC9A}" type="presParOf" srcId="{BAF3D088-800A-403A-96A0-28AE16E427A4}" destId="{2A5DDDF5-5F5C-4C88-8E28-9874432E3EDC}" srcOrd="0" destOrd="0" presId="urn:microsoft.com/office/officeart/2005/8/layout/target1"/>
    <dgm:cxn modelId="{E42FCFF5-81B1-4E2A-BF4F-5D89D09006B1}" type="presParOf" srcId="{BAF3D088-800A-403A-96A0-28AE16E427A4}" destId="{EA71C8DF-F2BC-43B5-B644-5DFC76ED591B}" srcOrd="1" destOrd="0" presId="urn:microsoft.com/office/officeart/2005/8/layout/target1"/>
    <dgm:cxn modelId="{DD072EB8-A5BB-425C-ADFD-A5692E398D5E}" type="presParOf" srcId="{BAF3D088-800A-403A-96A0-28AE16E427A4}" destId="{892056FC-6F28-4CAE-BAAB-823F9911410A}" srcOrd="2" destOrd="0" presId="urn:microsoft.com/office/officeart/2005/8/layout/target1"/>
    <dgm:cxn modelId="{77036058-515E-4AD0-B7EB-96562F4463FA}" type="presParOf" srcId="{BAF3D088-800A-403A-96A0-28AE16E427A4}" destId="{7AC42C45-DEF8-4619-88EE-985C92AE1E69}" srcOrd="3" destOrd="0" presId="urn:microsoft.com/office/officeart/2005/8/layout/target1"/>
    <dgm:cxn modelId="{5F150BF2-2409-47AE-9BC7-A915D36FF16B}" type="presParOf" srcId="{BAF3D088-800A-403A-96A0-28AE16E427A4}" destId="{1D1FC562-DA06-4D35-9A18-026277A4FF83}" srcOrd="4" destOrd="0" presId="urn:microsoft.com/office/officeart/2005/8/layout/target1"/>
    <dgm:cxn modelId="{A6290768-E361-48C2-8C21-F8B2CD32EBA8}" type="presParOf" srcId="{BAF3D088-800A-403A-96A0-28AE16E427A4}" destId="{114573A2-A501-47B8-A31C-6FBA17453600}" srcOrd="5" destOrd="0" presId="urn:microsoft.com/office/officeart/2005/8/layout/target1"/>
    <dgm:cxn modelId="{FE5EF9E8-AF86-4A67-B97F-67602E4C35A2}" type="presParOf" srcId="{BAF3D088-800A-403A-96A0-28AE16E427A4}" destId="{37BAA4B9-7B40-4E79-A728-EC5D5203FB03}" srcOrd="6" destOrd="0" presId="urn:microsoft.com/office/officeart/2005/8/layout/target1"/>
    <dgm:cxn modelId="{876DBFC9-5E9B-495F-A289-E306627D5A55}" type="presParOf" srcId="{BAF3D088-800A-403A-96A0-28AE16E427A4}" destId="{FB54BBAF-94B6-42CB-973C-9D604EF83970}" srcOrd="7" destOrd="0" presId="urn:microsoft.com/office/officeart/2005/8/layout/target1"/>
    <dgm:cxn modelId="{237A8DED-2665-4DB7-8841-D5969283486A}" type="presParOf" srcId="{BAF3D088-800A-403A-96A0-28AE16E427A4}" destId="{CCBFC1A5-03DC-4BE3-A2A0-A6C017BA5AF5}" srcOrd="8" destOrd="0" presId="urn:microsoft.com/office/officeart/2005/8/layout/target1"/>
    <dgm:cxn modelId="{DB47EC2F-90FD-4543-BD0E-D39B339DDD5E}" type="presParOf" srcId="{BAF3D088-800A-403A-96A0-28AE16E427A4}" destId="{DB199A8F-4EFD-4952-A32B-AD92A5F35873}" srcOrd="9" destOrd="0" presId="urn:microsoft.com/office/officeart/2005/8/layout/target1"/>
    <dgm:cxn modelId="{8131575F-FE34-4BAD-93E3-503C5648B3B5}" type="presParOf" srcId="{BAF3D088-800A-403A-96A0-28AE16E427A4}" destId="{96EBF481-BB53-4607-A219-F6E696EC631F}" srcOrd="10" destOrd="0" presId="urn:microsoft.com/office/officeart/2005/8/layout/target1"/>
    <dgm:cxn modelId="{BA7A4478-5819-4061-BAAA-E75934BC17DB}" type="presParOf" srcId="{BAF3D088-800A-403A-96A0-28AE16E427A4}" destId="{9B119305-4A9F-4676-B3A9-D66DAD3F22E1}" srcOrd="11" destOrd="0" presId="urn:microsoft.com/office/officeart/2005/8/layout/target1"/>
    <dgm:cxn modelId="{A6B8D961-F6CD-4D48-931A-D990C5E417DF}" type="presParOf" srcId="{BAF3D088-800A-403A-96A0-28AE16E427A4}" destId="{E842051D-0B96-41FF-8882-A23401401649}" srcOrd="12" destOrd="0" presId="urn:microsoft.com/office/officeart/2005/8/layout/target1"/>
    <dgm:cxn modelId="{556F2BA5-B62A-4E9A-A8B7-7F71252E7C7A}" type="presParOf" srcId="{BAF3D088-800A-403A-96A0-28AE16E427A4}" destId="{18FBCDBE-399D-4878-9E3A-E8EBB884D120}" srcOrd="13" destOrd="0" presId="urn:microsoft.com/office/officeart/2005/8/layout/target1"/>
    <dgm:cxn modelId="{95FDDFAB-A968-4B59-8DD9-939CBF0D8FB7}" type="presParOf" srcId="{BAF3D088-800A-403A-96A0-28AE16E427A4}" destId="{EE1A8A0E-E7E4-494A-A4D4-FE0881EA01AB}" srcOrd="14" destOrd="0" presId="urn:microsoft.com/office/officeart/2005/8/layout/target1"/>
    <dgm:cxn modelId="{347241A4-9F19-4367-B5BD-7C0541253D58}" type="presParOf" srcId="{BAF3D088-800A-403A-96A0-28AE16E427A4}" destId="{933EABEB-6075-4D01-96B0-A8F7531E9480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572EB0-84C6-4B1F-8B8A-68571284FE50}" type="doc">
      <dgm:prSet loTypeId="urn:microsoft.com/office/officeart/2005/8/layout/vList5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4987A8F-4EBE-4B65-81A3-86BE7049FB04}">
      <dgm:prSet/>
      <dgm:spPr/>
      <dgm:t>
        <a:bodyPr/>
        <a:lstStyle/>
        <a:p>
          <a:pPr rtl="0"/>
          <a:r>
            <a:rPr lang="ru-RU" smtClean="0"/>
            <a:t>Тип экспорта</a:t>
          </a:r>
          <a:endParaRPr lang="ru-RU"/>
        </a:p>
      </dgm:t>
    </dgm:pt>
    <dgm:pt modelId="{E0024677-1E19-469C-9205-AED3DE954509}" type="parTrans" cxnId="{E68B729A-149B-4389-900D-CA7CEF66B9EF}">
      <dgm:prSet/>
      <dgm:spPr/>
      <dgm:t>
        <a:bodyPr/>
        <a:lstStyle/>
        <a:p>
          <a:endParaRPr lang="ru-RU"/>
        </a:p>
      </dgm:t>
    </dgm:pt>
    <dgm:pt modelId="{E61FA375-03E4-4E47-8245-0897C0396083}" type="sibTrans" cxnId="{E68B729A-149B-4389-900D-CA7CEF66B9EF}">
      <dgm:prSet/>
      <dgm:spPr/>
      <dgm:t>
        <a:bodyPr/>
        <a:lstStyle/>
        <a:p>
          <a:endParaRPr lang="ru-RU"/>
        </a:p>
      </dgm:t>
    </dgm:pt>
    <dgm:pt modelId="{08B09AEF-4C1F-4B62-8366-A74C31B56994}">
      <dgm:prSet custT="1"/>
      <dgm:spPr/>
      <dgm:t>
        <a:bodyPr/>
        <a:lstStyle/>
        <a:p>
          <a:pPr rtl="0"/>
          <a:r>
            <a:rPr lang="ru-RU" sz="2000" dirty="0" smtClean="0"/>
            <a:t>Традиционный сырьевой</a:t>
          </a:r>
          <a:endParaRPr lang="ru-RU" sz="2000" dirty="0"/>
        </a:p>
      </dgm:t>
    </dgm:pt>
    <dgm:pt modelId="{45964391-68FA-4ADA-BF4C-4746E9100A47}" type="parTrans" cxnId="{6C04A584-87CF-4452-BA9A-DF997567C0DE}">
      <dgm:prSet/>
      <dgm:spPr/>
      <dgm:t>
        <a:bodyPr/>
        <a:lstStyle/>
        <a:p>
          <a:endParaRPr lang="ru-RU"/>
        </a:p>
      </dgm:t>
    </dgm:pt>
    <dgm:pt modelId="{783C7DA8-56A2-4D30-9BB8-B741452CAEE6}" type="sibTrans" cxnId="{6C04A584-87CF-4452-BA9A-DF997567C0DE}">
      <dgm:prSet/>
      <dgm:spPr/>
      <dgm:t>
        <a:bodyPr/>
        <a:lstStyle/>
        <a:p>
          <a:endParaRPr lang="ru-RU"/>
        </a:p>
      </dgm:t>
    </dgm:pt>
    <dgm:pt modelId="{B0A384D4-3451-4D1A-B6AA-73517F632616}">
      <dgm:prSet/>
      <dgm:spPr/>
      <dgm:t>
        <a:bodyPr/>
        <a:lstStyle/>
        <a:p>
          <a:pPr rtl="0"/>
          <a:r>
            <a:rPr lang="ru-RU" smtClean="0"/>
            <a:t>Участники</a:t>
          </a:r>
          <a:endParaRPr lang="ru-RU"/>
        </a:p>
      </dgm:t>
    </dgm:pt>
    <dgm:pt modelId="{B2A99025-CAA5-4725-BE54-0231F0DB5F6F}" type="parTrans" cxnId="{F4DC5343-B391-4402-88D9-7E7D19D200C5}">
      <dgm:prSet/>
      <dgm:spPr/>
      <dgm:t>
        <a:bodyPr/>
        <a:lstStyle/>
        <a:p>
          <a:endParaRPr lang="ru-RU"/>
        </a:p>
      </dgm:t>
    </dgm:pt>
    <dgm:pt modelId="{E58BDB12-1C82-4A12-B7AF-741E51179DE4}" type="sibTrans" cxnId="{F4DC5343-B391-4402-88D9-7E7D19D200C5}">
      <dgm:prSet/>
      <dgm:spPr/>
      <dgm:t>
        <a:bodyPr/>
        <a:lstStyle/>
        <a:p>
          <a:endParaRPr lang="ru-RU"/>
        </a:p>
      </dgm:t>
    </dgm:pt>
    <dgm:pt modelId="{97C5FBD1-4361-4571-BF74-2F0D0552ADA0}">
      <dgm:prSet custT="1"/>
      <dgm:spPr/>
      <dgm:t>
        <a:bodyPr/>
        <a:lstStyle/>
        <a:p>
          <a:pPr rtl="0"/>
          <a:r>
            <a:rPr lang="ru-RU" sz="2000" dirty="0" smtClean="0"/>
            <a:t>Крупный бизнес</a:t>
          </a:r>
          <a:endParaRPr lang="ru-RU" sz="2000" dirty="0"/>
        </a:p>
      </dgm:t>
    </dgm:pt>
    <dgm:pt modelId="{5C737048-2010-4ED9-BC92-BE8641ABB102}" type="parTrans" cxnId="{5C53CDF8-5170-4D54-A458-5E376EB8C002}">
      <dgm:prSet/>
      <dgm:spPr/>
      <dgm:t>
        <a:bodyPr/>
        <a:lstStyle/>
        <a:p>
          <a:endParaRPr lang="ru-RU"/>
        </a:p>
      </dgm:t>
    </dgm:pt>
    <dgm:pt modelId="{0B02D2E7-B992-4872-B390-EE9AFF0C0475}" type="sibTrans" cxnId="{5C53CDF8-5170-4D54-A458-5E376EB8C002}">
      <dgm:prSet/>
      <dgm:spPr/>
      <dgm:t>
        <a:bodyPr/>
        <a:lstStyle/>
        <a:p>
          <a:endParaRPr lang="ru-RU"/>
        </a:p>
      </dgm:t>
    </dgm:pt>
    <dgm:pt modelId="{9B52B48F-44BA-4CF7-AB2D-B43EC33DCE2B}">
      <dgm:prSet/>
      <dgm:spPr/>
      <dgm:t>
        <a:bodyPr/>
        <a:lstStyle/>
        <a:p>
          <a:pPr rtl="0"/>
          <a:r>
            <a:rPr lang="ru-RU" smtClean="0"/>
            <a:t>Проблемы и возможные эффекты</a:t>
          </a:r>
          <a:endParaRPr lang="ru-RU"/>
        </a:p>
      </dgm:t>
    </dgm:pt>
    <dgm:pt modelId="{9366CA1A-DF7A-48EA-8FFA-85655C314CBD}" type="parTrans" cxnId="{44F15D64-2473-4DF8-86F1-B8943553AD0F}">
      <dgm:prSet/>
      <dgm:spPr/>
      <dgm:t>
        <a:bodyPr/>
        <a:lstStyle/>
        <a:p>
          <a:endParaRPr lang="ru-RU"/>
        </a:p>
      </dgm:t>
    </dgm:pt>
    <dgm:pt modelId="{E0804792-E46D-42AA-B29B-1B23A148CB92}" type="sibTrans" cxnId="{44F15D64-2473-4DF8-86F1-B8943553AD0F}">
      <dgm:prSet/>
      <dgm:spPr/>
      <dgm:t>
        <a:bodyPr/>
        <a:lstStyle/>
        <a:p>
          <a:endParaRPr lang="ru-RU"/>
        </a:p>
      </dgm:t>
    </dgm:pt>
    <dgm:pt modelId="{D4484BFB-722D-4A8B-92C0-183BDB101324}">
      <dgm:prSet custT="1"/>
      <dgm:spPr/>
      <dgm:t>
        <a:bodyPr/>
        <a:lstStyle/>
        <a:p>
          <a:pPr rtl="0"/>
          <a:r>
            <a:rPr lang="ru-RU" sz="1600" dirty="0" smtClean="0"/>
            <a:t>низкий уровень, небольшое число экспортеров при высокой зависимости от экспорта отдельных компаний, участие в экспорте очень узкого круга предприятий </a:t>
          </a:r>
          <a:endParaRPr lang="ru-RU" sz="1600" dirty="0"/>
        </a:p>
      </dgm:t>
    </dgm:pt>
    <dgm:pt modelId="{1F323394-61B0-4220-9B99-B38F783D521F}" type="parTrans" cxnId="{DA9A8B95-89D2-4EB7-AAA0-95F5C7F01C3E}">
      <dgm:prSet/>
      <dgm:spPr/>
      <dgm:t>
        <a:bodyPr/>
        <a:lstStyle/>
        <a:p>
          <a:endParaRPr lang="ru-RU"/>
        </a:p>
      </dgm:t>
    </dgm:pt>
    <dgm:pt modelId="{DB924207-E309-444C-9682-9036A354A861}" type="sibTrans" cxnId="{DA9A8B95-89D2-4EB7-AAA0-95F5C7F01C3E}">
      <dgm:prSet/>
      <dgm:spPr/>
      <dgm:t>
        <a:bodyPr/>
        <a:lstStyle/>
        <a:p>
          <a:endParaRPr lang="ru-RU"/>
        </a:p>
      </dgm:t>
    </dgm:pt>
    <dgm:pt modelId="{2B69EBE9-C9FC-499A-987F-F1414CE5511B}">
      <dgm:prSet custT="1"/>
      <dgm:spPr/>
      <dgm:t>
        <a:bodyPr/>
        <a:lstStyle/>
        <a:p>
          <a:pPr rtl="0"/>
          <a:r>
            <a:rPr lang="ru-RU" sz="1600" dirty="0" smtClean="0"/>
            <a:t>высокий риск колебания доходов, высокие риски торговых конфликтов и ограничений  по экономическим мотивам, высокие политические риски</a:t>
          </a:r>
          <a:endParaRPr lang="ru-RU" sz="1600" dirty="0"/>
        </a:p>
      </dgm:t>
    </dgm:pt>
    <dgm:pt modelId="{C319F264-3FA7-4B19-85DC-FC4E94D14839}" type="parTrans" cxnId="{FB53DB2E-D0FB-4428-91BB-E02BFB4C2173}">
      <dgm:prSet/>
      <dgm:spPr/>
      <dgm:t>
        <a:bodyPr/>
        <a:lstStyle/>
        <a:p>
          <a:endParaRPr lang="ru-RU"/>
        </a:p>
      </dgm:t>
    </dgm:pt>
    <dgm:pt modelId="{EA7C8261-A1DF-44C8-B756-FB5E4404DBBF}" type="sibTrans" cxnId="{FB53DB2E-D0FB-4428-91BB-E02BFB4C2173}">
      <dgm:prSet/>
      <dgm:spPr/>
      <dgm:t>
        <a:bodyPr/>
        <a:lstStyle/>
        <a:p>
          <a:endParaRPr lang="ru-RU"/>
        </a:p>
      </dgm:t>
    </dgm:pt>
    <dgm:pt modelId="{0C546BF1-C072-433A-8AFC-11EA7BAFAEFD}">
      <dgm:prSet/>
      <dgm:spPr/>
      <dgm:t>
        <a:bodyPr/>
        <a:lstStyle/>
        <a:p>
          <a:pPr rtl="0"/>
          <a:r>
            <a:rPr lang="ru-RU" smtClean="0"/>
            <a:t>Шаги</a:t>
          </a:r>
          <a:endParaRPr lang="ru-RU"/>
        </a:p>
      </dgm:t>
    </dgm:pt>
    <dgm:pt modelId="{D497A9C5-34B7-4CFF-97C7-DDC56A840CD1}" type="parTrans" cxnId="{A0FED19B-6063-4DEA-8A44-BAF1380326E4}">
      <dgm:prSet/>
      <dgm:spPr/>
      <dgm:t>
        <a:bodyPr/>
        <a:lstStyle/>
        <a:p>
          <a:endParaRPr lang="ru-RU"/>
        </a:p>
      </dgm:t>
    </dgm:pt>
    <dgm:pt modelId="{7CB02BC1-9BBC-4807-A8A1-8BEC722DC80B}" type="sibTrans" cxnId="{A0FED19B-6063-4DEA-8A44-BAF1380326E4}">
      <dgm:prSet/>
      <dgm:spPr/>
      <dgm:t>
        <a:bodyPr/>
        <a:lstStyle/>
        <a:p>
          <a:endParaRPr lang="ru-RU"/>
        </a:p>
      </dgm:t>
    </dgm:pt>
    <dgm:pt modelId="{D4715CCD-C7A1-42D1-9BAC-79694E2AF122}">
      <dgm:prSet custT="1"/>
      <dgm:spPr/>
      <dgm:t>
        <a:bodyPr/>
        <a:lstStyle/>
        <a:p>
          <a:pPr rtl="0"/>
          <a:r>
            <a:rPr lang="ru-RU" sz="1800" dirty="0" smtClean="0"/>
            <a:t>Значительные инвестиции, а также преодоление инфраструктурных ограничений</a:t>
          </a:r>
          <a:endParaRPr lang="ru-RU" sz="1800" dirty="0"/>
        </a:p>
      </dgm:t>
    </dgm:pt>
    <dgm:pt modelId="{B901CAB1-F555-4181-A924-905FD5B58985}" type="parTrans" cxnId="{1EDEB683-0F12-4CED-A835-6C5AC374C560}">
      <dgm:prSet/>
      <dgm:spPr/>
      <dgm:t>
        <a:bodyPr/>
        <a:lstStyle/>
        <a:p>
          <a:endParaRPr lang="ru-RU"/>
        </a:p>
      </dgm:t>
    </dgm:pt>
    <dgm:pt modelId="{48D8354D-5E79-46F2-A2C3-CF210455D25A}" type="sibTrans" cxnId="{1EDEB683-0F12-4CED-A835-6C5AC374C560}">
      <dgm:prSet/>
      <dgm:spPr/>
      <dgm:t>
        <a:bodyPr/>
        <a:lstStyle/>
        <a:p>
          <a:endParaRPr lang="ru-RU"/>
        </a:p>
      </dgm:t>
    </dgm:pt>
    <dgm:pt modelId="{24736875-14DA-4B80-8797-3AB6018F5D4C}" type="pres">
      <dgm:prSet presAssocID="{98572EB0-84C6-4B1F-8B8A-68571284FE5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38A74C-F8FA-4E6A-9591-134184862F11}" type="pres">
      <dgm:prSet presAssocID="{E4987A8F-4EBE-4B65-81A3-86BE7049FB04}" presName="linNode" presStyleCnt="0"/>
      <dgm:spPr/>
      <dgm:t>
        <a:bodyPr/>
        <a:lstStyle/>
        <a:p>
          <a:endParaRPr lang="en-US"/>
        </a:p>
      </dgm:t>
    </dgm:pt>
    <dgm:pt modelId="{3F062E23-8F82-4FEF-A840-424BE5712414}" type="pres">
      <dgm:prSet presAssocID="{E4987A8F-4EBE-4B65-81A3-86BE7049FB04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96C82A-82BB-4A37-A8E6-25CE339910B0}" type="pres">
      <dgm:prSet presAssocID="{E4987A8F-4EBE-4B65-81A3-86BE7049FB04}" presName="descendantText" presStyleLbl="alignAccFollowNode1" presStyleIdx="0" presStyleCnt="4" custScaleY="76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1EAE6E-7602-4C56-9A93-72A6D0B1FA42}" type="pres">
      <dgm:prSet presAssocID="{E61FA375-03E4-4E47-8245-0897C0396083}" presName="sp" presStyleCnt="0"/>
      <dgm:spPr/>
      <dgm:t>
        <a:bodyPr/>
        <a:lstStyle/>
        <a:p>
          <a:endParaRPr lang="en-US"/>
        </a:p>
      </dgm:t>
    </dgm:pt>
    <dgm:pt modelId="{95356A54-07C7-465B-906E-6E0C40A450B4}" type="pres">
      <dgm:prSet presAssocID="{B0A384D4-3451-4D1A-B6AA-73517F632616}" presName="linNode" presStyleCnt="0"/>
      <dgm:spPr/>
      <dgm:t>
        <a:bodyPr/>
        <a:lstStyle/>
        <a:p>
          <a:endParaRPr lang="en-US"/>
        </a:p>
      </dgm:t>
    </dgm:pt>
    <dgm:pt modelId="{8A4DD336-4844-41FC-9532-ADC79C8A71B2}" type="pres">
      <dgm:prSet presAssocID="{B0A384D4-3451-4D1A-B6AA-73517F632616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0CF5C8-6B60-4FFA-B607-09C450F632A2}" type="pres">
      <dgm:prSet presAssocID="{B0A384D4-3451-4D1A-B6AA-73517F632616}" presName="descendantText" presStyleLbl="alignAccFollowNode1" presStyleIdx="1" presStyleCnt="4" custScaleY="88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0444E0-9506-414A-9B4B-37CC9F3A6D44}" type="pres">
      <dgm:prSet presAssocID="{E58BDB12-1C82-4A12-B7AF-741E51179DE4}" presName="sp" presStyleCnt="0"/>
      <dgm:spPr/>
      <dgm:t>
        <a:bodyPr/>
        <a:lstStyle/>
        <a:p>
          <a:endParaRPr lang="en-US"/>
        </a:p>
      </dgm:t>
    </dgm:pt>
    <dgm:pt modelId="{7FA81A59-7977-4508-A7E5-1306C49FAEAC}" type="pres">
      <dgm:prSet presAssocID="{9B52B48F-44BA-4CF7-AB2D-B43EC33DCE2B}" presName="linNode" presStyleCnt="0"/>
      <dgm:spPr/>
      <dgm:t>
        <a:bodyPr/>
        <a:lstStyle/>
        <a:p>
          <a:endParaRPr lang="en-US"/>
        </a:p>
      </dgm:t>
    </dgm:pt>
    <dgm:pt modelId="{04E082E3-EE59-4A09-8FAF-5F7B3FFAF179}" type="pres">
      <dgm:prSet presAssocID="{9B52B48F-44BA-4CF7-AB2D-B43EC33DCE2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8FA41E-DEC5-4737-90C1-6F0500F1669A}" type="pres">
      <dgm:prSet presAssocID="{9B52B48F-44BA-4CF7-AB2D-B43EC33DCE2B}" presName="descendantText" presStyleLbl="alignAccFollowNode1" presStyleIdx="2" presStyleCnt="4" custScaleY="2380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39C5F-EAE5-48BF-B751-07921CF80BF7}" type="pres">
      <dgm:prSet presAssocID="{E0804792-E46D-42AA-B29B-1B23A148CB92}" presName="sp" presStyleCnt="0"/>
      <dgm:spPr/>
      <dgm:t>
        <a:bodyPr/>
        <a:lstStyle/>
        <a:p>
          <a:endParaRPr lang="en-US"/>
        </a:p>
      </dgm:t>
    </dgm:pt>
    <dgm:pt modelId="{BB82C270-DB19-4F8D-8FBA-F647A6D382D9}" type="pres">
      <dgm:prSet presAssocID="{0C546BF1-C072-433A-8AFC-11EA7BAFAEFD}" presName="linNode" presStyleCnt="0"/>
      <dgm:spPr/>
      <dgm:t>
        <a:bodyPr/>
        <a:lstStyle/>
        <a:p>
          <a:endParaRPr lang="en-US"/>
        </a:p>
      </dgm:t>
    </dgm:pt>
    <dgm:pt modelId="{1B29A198-1718-43E2-91C3-052D4C3806E0}" type="pres">
      <dgm:prSet presAssocID="{0C546BF1-C072-433A-8AFC-11EA7BAFAEF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3A13CE-DD42-4324-91FB-D9058A56131B}" type="pres">
      <dgm:prSet presAssocID="{0C546BF1-C072-433A-8AFC-11EA7BAFAEFD}" presName="descendantText" presStyleLbl="alignAccFollowNode1" presStyleIdx="3" presStyleCnt="4" custScaleY="965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78541C-9128-4AD3-A316-D37B013B4418}" type="presOf" srcId="{97C5FBD1-4361-4571-BF74-2F0D0552ADA0}" destId="{F90CF5C8-6B60-4FFA-B607-09C450F632A2}" srcOrd="0" destOrd="0" presId="urn:microsoft.com/office/officeart/2005/8/layout/vList5"/>
    <dgm:cxn modelId="{9566C6F4-DBF2-49A8-9CEE-2BF2B9DA8F28}" type="presOf" srcId="{2B69EBE9-C9FC-499A-987F-F1414CE5511B}" destId="{AE8FA41E-DEC5-4737-90C1-6F0500F1669A}" srcOrd="0" destOrd="1" presId="urn:microsoft.com/office/officeart/2005/8/layout/vList5"/>
    <dgm:cxn modelId="{F90E1ECB-CF76-4B30-B02A-727F525105AB}" type="presOf" srcId="{D4715CCD-C7A1-42D1-9BAC-79694E2AF122}" destId="{9F3A13CE-DD42-4324-91FB-D9058A56131B}" srcOrd="0" destOrd="0" presId="urn:microsoft.com/office/officeart/2005/8/layout/vList5"/>
    <dgm:cxn modelId="{A8DB3AD7-BA49-4138-B186-B0A3010658FE}" type="presOf" srcId="{B0A384D4-3451-4D1A-B6AA-73517F632616}" destId="{8A4DD336-4844-41FC-9532-ADC79C8A71B2}" srcOrd="0" destOrd="0" presId="urn:microsoft.com/office/officeart/2005/8/layout/vList5"/>
    <dgm:cxn modelId="{E68B729A-149B-4389-900D-CA7CEF66B9EF}" srcId="{98572EB0-84C6-4B1F-8B8A-68571284FE50}" destId="{E4987A8F-4EBE-4B65-81A3-86BE7049FB04}" srcOrd="0" destOrd="0" parTransId="{E0024677-1E19-469C-9205-AED3DE954509}" sibTransId="{E61FA375-03E4-4E47-8245-0897C0396083}"/>
    <dgm:cxn modelId="{A0290FDD-B382-4BC3-8B75-B8A71C0768E6}" type="presOf" srcId="{0C546BF1-C072-433A-8AFC-11EA7BAFAEFD}" destId="{1B29A198-1718-43E2-91C3-052D4C3806E0}" srcOrd="0" destOrd="0" presId="urn:microsoft.com/office/officeart/2005/8/layout/vList5"/>
    <dgm:cxn modelId="{191E5CF4-9CC6-44A2-AB08-0673710BCFEA}" type="presOf" srcId="{D4484BFB-722D-4A8B-92C0-183BDB101324}" destId="{AE8FA41E-DEC5-4737-90C1-6F0500F1669A}" srcOrd="0" destOrd="0" presId="urn:microsoft.com/office/officeart/2005/8/layout/vList5"/>
    <dgm:cxn modelId="{E70CE732-C579-401C-B0D9-28DAC3633187}" type="presOf" srcId="{E4987A8F-4EBE-4B65-81A3-86BE7049FB04}" destId="{3F062E23-8F82-4FEF-A840-424BE5712414}" srcOrd="0" destOrd="0" presId="urn:microsoft.com/office/officeart/2005/8/layout/vList5"/>
    <dgm:cxn modelId="{346274EF-F803-4314-8587-1262968D952D}" type="presOf" srcId="{08B09AEF-4C1F-4B62-8366-A74C31B56994}" destId="{0296C82A-82BB-4A37-A8E6-25CE339910B0}" srcOrd="0" destOrd="0" presId="urn:microsoft.com/office/officeart/2005/8/layout/vList5"/>
    <dgm:cxn modelId="{1EDEB683-0F12-4CED-A835-6C5AC374C560}" srcId="{0C546BF1-C072-433A-8AFC-11EA7BAFAEFD}" destId="{D4715CCD-C7A1-42D1-9BAC-79694E2AF122}" srcOrd="0" destOrd="0" parTransId="{B901CAB1-F555-4181-A924-905FD5B58985}" sibTransId="{48D8354D-5E79-46F2-A2C3-CF210455D25A}"/>
    <dgm:cxn modelId="{6C04A584-87CF-4452-BA9A-DF997567C0DE}" srcId="{E4987A8F-4EBE-4B65-81A3-86BE7049FB04}" destId="{08B09AEF-4C1F-4B62-8366-A74C31B56994}" srcOrd="0" destOrd="0" parTransId="{45964391-68FA-4ADA-BF4C-4746E9100A47}" sibTransId="{783C7DA8-56A2-4D30-9BB8-B741452CAEE6}"/>
    <dgm:cxn modelId="{A0FED19B-6063-4DEA-8A44-BAF1380326E4}" srcId="{98572EB0-84C6-4B1F-8B8A-68571284FE50}" destId="{0C546BF1-C072-433A-8AFC-11EA7BAFAEFD}" srcOrd="3" destOrd="0" parTransId="{D497A9C5-34B7-4CFF-97C7-DDC56A840CD1}" sibTransId="{7CB02BC1-9BBC-4807-A8A1-8BEC722DC80B}"/>
    <dgm:cxn modelId="{44F15D64-2473-4DF8-86F1-B8943553AD0F}" srcId="{98572EB0-84C6-4B1F-8B8A-68571284FE50}" destId="{9B52B48F-44BA-4CF7-AB2D-B43EC33DCE2B}" srcOrd="2" destOrd="0" parTransId="{9366CA1A-DF7A-48EA-8FFA-85655C314CBD}" sibTransId="{E0804792-E46D-42AA-B29B-1B23A148CB92}"/>
    <dgm:cxn modelId="{F4DC5343-B391-4402-88D9-7E7D19D200C5}" srcId="{98572EB0-84C6-4B1F-8B8A-68571284FE50}" destId="{B0A384D4-3451-4D1A-B6AA-73517F632616}" srcOrd="1" destOrd="0" parTransId="{B2A99025-CAA5-4725-BE54-0231F0DB5F6F}" sibTransId="{E58BDB12-1C82-4A12-B7AF-741E51179DE4}"/>
    <dgm:cxn modelId="{DA9A8B95-89D2-4EB7-AAA0-95F5C7F01C3E}" srcId="{9B52B48F-44BA-4CF7-AB2D-B43EC33DCE2B}" destId="{D4484BFB-722D-4A8B-92C0-183BDB101324}" srcOrd="0" destOrd="0" parTransId="{1F323394-61B0-4220-9B99-B38F783D521F}" sibTransId="{DB924207-E309-444C-9682-9036A354A861}"/>
    <dgm:cxn modelId="{FE1D79D7-A337-4D0D-BCFC-987E18B28D82}" type="presOf" srcId="{9B52B48F-44BA-4CF7-AB2D-B43EC33DCE2B}" destId="{04E082E3-EE59-4A09-8FAF-5F7B3FFAF179}" srcOrd="0" destOrd="0" presId="urn:microsoft.com/office/officeart/2005/8/layout/vList5"/>
    <dgm:cxn modelId="{5C53CDF8-5170-4D54-A458-5E376EB8C002}" srcId="{B0A384D4-3451-4D1A-B6AA-73517F632616}" destId="{97C5FBD1-4361-4571-BF74-2F0D0552ADA0}" srcOrd="0" destOrd="0" parTransId="{5C737048-2010-4ED9-BC92-BE8641ABB102}" sibTransId="{0B02D2E7-B992-4872-B390-EE9AFF0C0475}"/>
    <dgm:cxn modelId="{FB53DB2E-D0FB-4428-91BB-E02BFB4C2173}" srcId="{9B52B48F-44BA-4CF7-AB2D-B43EC33DCE2B}" destId="{2B69EBE9-C9FC-499A-987F-F1414CE5511B}" srcOrd="1" destOrd="0" parTransId="{C319F264-3FA7-4B19-85DC-FC4E94D14839}" sibTransId="{EA7C8261-A1DF-44C8-B756-FB5E4404DBBF}"/>
    <dgm:cxn modelId="{2EDFC5A7-FFF8-4D19-A2BF-DDD58405A864}" type="presOf" srcId="{98572EB0-84C6-4B1F-8B8A-68571284FE50}" destId="{24736875-14DA-4B80-8797-3AB6018F5D4C}" srcOrd="0" destOrd="0" presId="urn:microsoft.com/office/officeart/2005/8/layout/vList5"/>
    <dgm:cxn modelId="{6BE346EB-AA27-4395-AA45-4E6946ED4CBF}" type="presParOf" srcId="{24736875-14DA-4B80-8797-3AB6018F5D4C}" destId="{1A38A74C-F8FA-4E6A-9591-134184862F11}" srcOrd="0" destOrd="0" presId="urn:microsoft.com/office/officeart/2005/8/layout/vList5"/>
    <dgm:cxn modelId="{8ACBCCA5-928A-4167-BC6B-001F03D77980}" type="presParOf" srcId="{1A38A74C-F8FA-4E6A-9591-134184862F11}" destId="{3F062E23-8F82-4FEF-A840-424BE5712414}" srcOrd="0" destOrd="0" presId="urn:microsoft.com/office/officeart/2005/8/layout/vList5"/>
    <dgm:cxn modelId="{1ABB9C4D-5E18-4979-A249-9F4F526406F6}" type="presParOf" srcId="{1A38A74C-F8FA-4E6A-9591-134184862F11}" destId="{0296C82A-82BB-4A37-A8E6-25CE339910B0}" srcOrd="1" destOrd="0" presId="urn:microsoft.com/office/officeart/2005/8/layout/vList5"/>
    <dgm:cxn modelId="{C27823DA-6EAD-4854-9B54-370534DC2B6A}" type="presParOf" srcId="{24736875-14DA-4B80-8797-3AB6018F5D4C}" destId="{021EAE6E-7602-4C56-9A93-72A6D0B1FA42}" srcOrd="1" destOrd="0" presId="urn:microsoft.com/office/officeart/2005/8/layout/vList5"/>
    <dgm:cxn modelId="{9F7F1FC5-A133-404F-B15A-FDDA6CE69DCD}" type="presParOf" srcId="{24736875-14DA-4B80-8797-3AB6018F5D4C}" destId="{95356A54-07C7-465B-906E-6E0C40A450B4}" srcOrd="2" destOrd="0" presId="urn:microsoft.com/office/officeart/2005/8/layout/vList5"/>
    <dgm:cxn modelId="{93A68D48-9B66-45DF-86AC-7EC86D25C2D1}" type="presParOf" srcId="{95356A54-07C7-465B-906E-6E0C40A450B4}" destId="{8A4DD336-4844-41FC-9532-ADC79C8A71B2}" srcOrd="0" destOrd="0" presId="urn:microsoft.com/office/officeart/2005/8/layout/vList5"/>
    <dgm:cxn modelId="{88A96800-C558-4EDF-B89E-A1D59321259F}" type="presParOf" srcId="{95356A54-07C7-465B-906E-6E0C40A450B4}" destId="{F90CF5C8-6B60-4FFA-B607-09C450F632A2}" srcOrd="1" destOrd="0" presId="urn:microsoft.com/office/officeart/2005/8/layout/vList5"/>
    <dgm:cxn modelId="{84FC2F25-26D7-4DD5-8D80-014D73537E2F}" type="presParOf" srcId="{24736875-14DA-4B80-8797-3AB6018F5D4C}" destId="{FC0444E0-9506-414A-9B4B-37CC9F3A6D44}" srcOrd="3" destOrd="0" presId="urn:microsoft.com/office/officeart/2005/8/layout/vList5"/>
    <dgm:cxn modelId="{33AB629E-F596-44FD-AD2F-EF857722729A}" type="presParOf" srcId="{24736875-14DA-4B80-8797-3AB6018F5D4C}" destId="{7FA81A59-7977-4508-A7E5-1306C49FAEAC}" srcOrd="4" destOrd="0" presId="urn:microsoft.com/office/officeart/2005/8/layout/vList5"/>
    <dgm:cxn modelId="{7117DEF8-DC59-4B8D-8A8C-514C4D63C863}" type="presParOf" srcId="{7FA81A59-7977-4508-A7E5-1306C49FAEAC}" destId="{04E082E3-EE59-4A09-8FAF-5F7B3FFAF179}" srcOrd="0" destOrd="0" presId="urn:microsoft.com/office/officeart/2005/8/layout/vList5"/>
    <dgm:cxn modelId="{D144874E-E06E-48D4-904B-C8ABFDCFE8E7}" type="presParOf" srcId="{7FA81A59-7977-4508-A7E5-1306C49FAEAC}" destId="{AE8FA41E-DEC5-4737-90C1-6F0500F1669A}" srcOrd="1" destOrd="0" presId="urn:microsoft.com/office/officeart/2005/8/layout/vList5"/>
    <dgm:cxn modelId="{D5D4B139-2586-4E4B-81EE-1399E37FFE08}" type="presParOf" srcId="{24736875-14DA-4B80-8797-3AB6018F5D4C}" destId="{49039C5F-EAE5-48BF-B751-07921CF80BF7}" srcOrd="5" destOrd="0" presId="urn:microsoft.com/office/officeart/2005/8/layout/vList5"/>
    <dgm:cxn modelId="{86B9E03B-5FB5-4A6E-8164-8756F0656E16}" type="presParOf" srcId="{24736875-14DA-4B80-8797-3AB6018F5D4C}" destId="{BB82C270-DB19-4F8D-8FBA-F647A6D382D9}" srcOrd="6" destOrd="0" presId="urn:microsoft.com/office/officeart/2005/8/layout/vList5"/>
    <dgm:cxn modelId="{B4516A2F-BF93-46D7-888C-F8103B3274CB}" type="presParOf" srcId="{BB82C270-DB19-4F8D-8FBA-F647A6D382D9}" destId="{1B29A198-1718-43E2-91C3-052D4C3806E0}" srcOrd="0" destOrd="0" presId="urn:microsoft.com/office/officeart/2005/8/layout/vList5"/>
    <dgm:cxn modelId="{0AC68501-8D29-4691-B288-48D0A82C0558}" type="presParOf" srcId="{BB82C270-DB19-4F8D-8FBA-F647A6D382D9}" destId="{9F3A13CE-DD42-4324-91FB-D9058A56131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69CD41-5566-4561-B369-8D7C2C2DDBE2}" type="doc">
      <dgm:prSet loTypeId="urn:microsoft.com/office/officeart/2005/8/layout/vList5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1E0996B-9DE4-42AE-8D20-11E83A418F10}">
      <dgm:prSet/>
      <dgm:spPr/>
      <dgm:t>
        <a:bodyPr/>
        <a:lstStyle/>
        <a:p>
          <a:pPr rtl="0"/>
          <a:r>
            <a:rPr lang="ru-RU" smtClean="0"/>
            <a:t>Тип экспорта</a:t>
          </a:r>
          <a:endParaRPr lang="ru-RU"/>
        </a:p>
      </dgm:t>
    </dgm:pt>
    <dgm:pt modelId="{4BC158D2-F6AE-4B68-B72F-76A2D3A65DA6}" type="parTrans" cxnId="{50317ECA-5B9D-47CB-B681-55CB1CFBCB90}">
      <dgm:prSet/>
      <dgm:spPr/>
      <dgm:t>
        <a:bodyPr/>
        <a:lstStyle/>
        <a:p>
          <a:endParaRPr lang="ru-RU"/>
        </a:p>
      </dgm:t>
    </dgm:pt>
    <dgm:pt modelId="{54D9C3F4-5AD2-4F2A-89D6-166261BD9B52}" type="sibTrans" cxnId="{50317ECA-5B9D-47CB-B681-55CB1CFBCB90}">
      <dgm:prSet/>
      <dgm:spPr/>
      <dgm:t>
        <a:bodyPr/>
        <a:lstStyle/>
        <a:p>
          <a:endParaRPr lang="ru-RU"/>
        </a:p>
      </dgm:t>
    </dgm:pt>
    <dgm:pt modelId="{00B02D17-81D0-4F89-8AF6-3AB6922E88BB}">
      <dgm:prSet custT="1"/>
      <dgm:spPr/>
      <dgm:t>
        <a:bodyPr/>
        <a:lstStyle/>
        <a:p>
          <a:pPr rtl="0"/>
          <a:r>
            <a:rPr lang="ru-RU" sz="1800" dirty="0" smtClean="0"/>
            <a:t>Атомная энергетика, аэрокосмический сектор, строительство объектов транспортные и телекоммуникационные услуги</a:t>
          </a:r>
          <a:endParaRPr lang="ru-RU" sz="1800" dirty="0"/>
        </a:p>
      </dgm:t>
    </dgm:pt>
    <dgm:pt modelId="{2BE03237-F89E-4226-AF98-AAE3A8A425BB}" type="parTrans" cxnId="{6E323DA6-3395-4426-B780-6B6F7B130F50}">
      <dgm:prSet/>
      <dgm:spPr/>
      <dgm:t>
        <a:bodyPr/>
        <a:lstStyle/>
        <a:p>
          <a:endParaRPr lang="ru-RU"/>
        </a:p>
      </dgm:t>
    </dgm:pt>
    <dgm:pt modelId="{45F14686-A484-46A2-BB79-5E375F32E03E}" type="sibTrans" cxnId="{6E323DA6-3395-4426-B780-6B6F7B130F50}">
      <dgm:prSet/>
      <dgm:spPr/>
      <dgm:t>
        <a:bodyPr/>
        <a:lstStyle/>
        <a:p>
          <a:endParaRPr lang="ru-RU"/>
        </a:p>
      </dgm:t>
    </dgm:pt>
    <dgm:pt modelId="{419C6704-7F9E-4E0F-81FD-E88492225BB4}">
      <dgm:prSet/>
      <dgm:spPr/>
      <dgm:t>
        <a:bodyPr/>
        <a:lstStyle/>
        <a:p>
          <a:pPr rtl="0"/>
          <a:r>
            <a:rPr lang="ru-RU" dirty="0" smtClean="0"/>
            <a:t>Участники</a:t>
          </a:r>
          <a:endParaRPr lang="ru-RU" dirty="0"/>
        </a:p>
      </dgm:t>
    </dgm:pt>
    <dgm:pt modelId="{F22A7AC5-EFA6-4DFF-8931-F94286640993}" type="parTrans" cxnId="{CB5A631C-750D-4DB6-96DC-CA73068D3D2F}">
      <dgm:prSet/>
      <dgm:spPr/>
      <dgm:t>
        <a:bodyPr/>
        <a:lstStyle/>
        <a:p>
          <a:endParaRPr lang="ru-RU"/>
        </a:p>
      </dgm:t>
    </dgm:pt>
    <dgm:pt modelId="{E300C04E-2CC7-4F29-8CE3-84580D79269E}" type="sibTrans" cxnId="{CB5A631C-750D-4DB6-96DC-CA73068D3D2F}">
      <dgm:prSet/>
      <dgm:spPr/>
      <dgm:t>
        <a:bodyPr/>
        <a:lstStyle/>
        <a:p>
          <a:endParaRPr lang="ru-RU"/>
        </a:p>
      </dgm:t>
    </dgm:pt>
    <dgm:pt modelId="{0DAE6C3B-51E7-4061-AAF4-F4B54F4C3B0C}">
      <dgm:prSet custT="1"/>
      <dgm:spPr/>
      <dgm:t>
        <a:bodyPr/>
        <a:lstStyle/>
        <a:p>
          <a:pPr rtl="0"/>
          <a:r>
            <a:rPr lang="ru-RU" sz="1800" dirty="0" smtClean="0"/>
            <a:t>Крупный бизнес, действующий на глобальном уровне</a:t>
          </a:r>
          <a:endParaRPr lang="ru-RU" sz="1800" dirty="0"/>
        </a:p>
      </dgm:t>
    </dgm:pt>
    <dgm:pt modelId="{82EBFC28-B000-4C07-855D-0BD084B4C73A}" type="parTrans" cxnId="{45E962D9-E679-46E4-8A11-1F2D316CD563}">
      <dgm:prSet/>
      <dgm:spPr/>
      <dgm:t>
        <a:bodyPr/>
        <a:lstStyle/>
        <a:p>
          <a:endParaRPr lang="ru-RU"/>
        </a:p>
      </dgm:t>
    </dgm:pt>
    <dgm:pt modelId="{F81848FC-EB5E-4253-A188-1E01C6E377EB}" type="sibTrans" cxnId="{45E962D9-E679-46E4-8A11-1F2D316CD563}">
      <dgm:prSet/>
      <dgm:spPr/>
      <dgm:t>
        <a:bodyPr/>
        <a:lstStyle/>
        <a:p>
          <a:endParaRPr lang="ru-RU"/>
        </a:p>
      </dgm:t>
    </dgm:pt>
    <dgm:pt modelId="{7BA4EFF6-28BB-4D9C-B30F-29E55DFD5EFA}">
      <dgm:prSet/>
      <dgm:spPr/>
      <dgm:t>
        <a:bodyPr/>
        <a:lstStyle/>
        <a:p>
          <a:pPr rtl="0"/>
          <a:r>
            <a:rPr lang="ru-RU" dirty="0" smtClean="0"/>
            <a:t>Проблемы и возможные эффекты</a:t>
          </a:r>
          <a:endParaRPr lang="ru-RU" dirty="0"/>
        </a:p>
      </dgm:t>
    </dgm:pt>
    <dgm:pt modelId="{432495DD-49C9-4EAA-B480-66268D9574DE}" type="parTrans" cxnId="{48EC90FF-7C84-495A-9C6E-C36918AC182D}">
      <dgm:prSet/>
      <dgm:spPr/>
      <dgm:t>
        <a:bodyPr/>
        <a:lstStyle/>
        <a:p>
          <a:endParaRPr lang="ru-RU"/>
        </a:p>
      </dgm:t>
    </dgm:pt>
    <dgm:pt modelId="{391FFB03-7B55-49C8-8702-A0D58524D3D3}" type="sibTrans" cxnId="{48EC90FF-7C84-495A-9C6E-C36918AC182D}">
      <dgm:prSet/>
      <dgm:spPr/>
      <dgm:t>
        <a:bodyPr/>
        <a:lstStyle/>
        <a:p>
          <a:endParaRPr lang="ru-RU"/>
        </a:p>
      </dgm:t>
    </dgm:pt>
    <dgm:pt modelId="{FB848F4D-E720-48A8-908D-634063B61969}">
      <dgm:prSet custT="1"/>
      <dgm:spPr/>
      <dgm:t>
        <a:bodyPr/>
        <a:lstStyle/>
        <a:p>
          <a:pPr rtl="0"/>
          <a:r>
            <a:rPr lang="ru-RU" sz="1400" dirty="0" smtClean="0"/>
            <a:t>эффект проявляется на макроуровне, частично может быть получен даже в краткосрочной перспективе</a:t>
          </a:r>
          <a:endParaRPr lang="ru-RU" sz="1400" dirty="0"/>
        </a:p>
      </dgm:t>
    </dgm:pt>
    <dgm:pt modelId="{4B972E4A-4164-49EF-83DF-74DE2B2A6E53}" type="parTrans" cxnId="{267C9A21-59FB-4642-8DC6-62CFEB2F7039}">
      <dgm:prSet/>
      <dgm:spPr/>
      <dgm:t>
        <a:bodyPr/>
        <a:lstStyle/>
        <a:p>
          <a:endParaRPr lang="ru-RU"/>
        </a:p>
      </dgm:t>
    </dgm:pt>
    <dgm:pt modelId="{6C6FEB16-E889-40AD-8C7E-A530E50F7310}" type="sibTrans" cxnId="{267C9A21-59FB-4642-8DC6-62CFEB2F7039}">
      <dgm:prSet/>
      <dgm:spPr/>
      <dgm:t>
        <a:bodyPr/>
        <a:lstStyle/>
        <a:p>
          <a:endParaRPr lang="ru-RU"/>
        </a:p>
      </dgm:t>
    </dgm:pt>
    <dgm:pt modelId="{7A11BECB-E8F7-4A50-B76D-01B38A1D6EEB}">
      <dgm:prSet custT="1"/>
      <dgm:spPr/>
      <dgm:t>
        <a:bodyPr/>
        <a:lstStyle/>
        <a:p>
          <a:pPr rtl="0"/>
          <a:r>
            <a:rPr lang="ru-RU" sz="1400" dirty="0" smtClean="0"/>
            <a:t>система поддержки такого экспорта уже существует, не нужно  качественного реформирования. Ее дальнейшая настройка имеет черты мобилизационной модели и не устраняет риски многие сырьевого экспорта </a:t>
          </a:r>
          <a:endParaRPr lang="ru-RU" sz="1400" dirty="0"/>
        </a:p>
      </dgm:t>
    </dgm:pt>
    <dgm:pt modelId="{A5E7EF06-8DAB-42DF-8EAB-F16303847067}" type="parTrans" cxnId="{7ABAFEED-AF3F-4B5D-BAB4-911D2BF519A3}">
      <dgm:prSet/>
      <dgm:spPr/>
      <dgm:t>
        <a:bodyPr/>
        <a:lstStyle/>
        <a:p>
          <a:endParaRPr lang="ru-RU"/>
        </a:p>
      </dgm:t>
    </dgm:pt>
    <dgm:pt modelId="{AF3E2EB4-68ED-4F11-8AF5-8C1C0E08C739}" type="sibTrans" cxnId="{7ABAFEED-AF3F-4B5D-BAB4-911D2BF519A3}">
      <dgm:prSet/>
      <dgm:spPr/>
      <dgm:t>
        <a:bodyPr/>
        <a:lstStyle/>
        <a:p>
          <a:endParaRPr lang="ru-RU"/>
        </a:p>
      </dgm:t>
    </dgm:pt>
    <dgm:pt modelId="{6AA7D2F1-238D-4AD6-922C-D2D1218E26D3}">
      <dgm:prSet/>
      <dgm:spPr/>
      <dgm:t>
        <a:bodyPr/>
        <a:lstStyle/>
        <a:p>
          <a:pPr rtl="0"/>
          <a:r>
            <a:rPr lang="ru-RU" dirty="0" smtClean="0"/>
            <a:t>Шаги</a:t>
          </a:r>
          <a:endParaRPr lang="ru-RU" dirty="0"/>
        </a:p>
      </dgm:t>
    </dgm:pt>
    <dgm:pt modelId="{C5F73605-7F94-4C59-93D4-9C8CF410EA2B}" type="parTrans" cxnId="{C3942A63-782C-4158-8132-BDA6ECA42819}">
      <dgm:prSet/>
      <dgm:spPr/>
      <dgm:t>
        <a:bodyPr/>
        <a:lstStyle/>
        <a:p>
          <a:endParaRPr lang="ru-RU"/>
        </a:p>
      </dgm:t>
    </dgm:pt>
    <dgm:pt modelId="{6F608FED-5E99-433D-8421-D30DE2003D19}" type="sibTrans" cxnId="{C3942A63-782C-4158-8132-BDA6ECA42819}">
      <dgm:prSet/>
      <dgm:spPr/>
      <dgm:t>
        <a:bodyPr/>
        <a:lstStyle/>
        <a:p>
          <a:endParaRPr lang="ru-RU"/>
        </a:p>
      </dgm:t>
    </dgm:pt>
    <dgm:pt modelId="{99260F6E-CDB9-4345-9F62-7A026833DA10}">
      <dgm:prSet custT="1"/>
      <dgm:spPr/>
      <dgm:t>
        <a:bodyPr/>
        <a:lstStyle/>
        <a:p>
          <a:pPr rtl="0"/>
          <a:r>
            <a:rPr lang="ru-RU" sz="1800" dirty="0" smtClean="0"/>
            <a:t>Настройка существующей системы поддержки, политическая поддержка, устранение барьеров</a:t>
          </a:r>
          <a:endParaRPr lang="ru-RU" sz="1800" dirty="0"/>
        </a:p>
      </dgm:t>
    </dgm:pt>
    <dgm:pt modelId="{B8228223-1C79-43D1-8608-08A8CE274864}" type="parTrans" cxnId="{DFB2AAC0-A753-4EA2-92AA-E6825FCDE6BD}">
      <dgm:prSet/>
      <dgm:spPr/>
      <dgm:t>
        <a:bodyPr/>
        <a:lstStyle/>
        <a:p>
          <a:endParaRPr lang="ru-RU"/>
        </a:p>
      </dgm:t>
    </dgm:pt>
    <dgm:pt modelId="{FD1FD370-0A83-4779-A075-D45CA16B11E1}" type="sibTrans" cxnId="{DFB2AAC0-A753-4EA2-92AA-E6825FCDE6BD}">
      <dgm:prSet/>
      <dgm:spPr/>
      <dgm:t>
        <a:bodyPr/>
        <a:lstStyle/>
        <a:p>
          <a:endParaRPr lang="ru-RU"/>
        </a:p>
      </dgm:t>
    </dgm:pt>
    <dgm:pt modelId="{8FE740E6-7274-4868-9F9E-E0BDDDF03B31}" type="pres">
      <dgm:prSet presAssocID="{7169CD41-5566-4561-B369-8D7C2C2DDB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5BA5EF-F856-49D1-95CD-3E55DCED5001}" type="pres">
      <dgm:prSet presAssocID="{51E0996B-9DE4-42AE-8D20-11E83A418F10}" presName="linNode" presStyleCnt="0"/>
      <dgm:spPr/>
      <dgm:t>
        <a:bodyPr/>
        <a:lstStyle/>
        <a:p>
          <a:endParaRPr lang="en-US"/>
        </a:p>
      </dgm:t>
    </dgm:pt>
    <dgm:pt modelId="{F24EFB7A-6AED-4020-9079-208AE0BDC1F0}" type="pres">
      <dgm:prSet presAssocID="{51E0996B-9DE4-42AE-8D20-11E83A418F10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615B98-1DD1-4A4D-B890-51534E8F7896}" type="pres">
      <dgm:prSet presAssocID="{51E0996B-9DE4-42AE-8D20-11E83A418F10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E3D31F-F59B-474A-BD3A-28AE7DBDC480}" type="pres">
      <dgm:prSet presAssocID="{54D9C3F4-5AD2-4F2A-89D6-166261BD9B52}" presName="sp" presStyleCnt="0"/>
      <dgm:spPr/>
      <dgm:t>
        <a:bodyPr/>
        <a:lstStyle/>
        <a:p>
          <a:endParaRPr lang="en-US"/>
        </a:p>
      </dgm:t>
    </dgm:pt>
    <dgm:pt modelId="{048D2206-583D-4AB8-8AD1-4B44C3665873}" type="pres">
      <dgm:prSet presAssocID="{419C6704-7F9E-4E0F-81FD-E88492225BB4}" presName="linNode" presStyleCnt="0"/>
      <dgm:spPr/>
      <dgm:t>
        <a:bodyPr/>
        <a:lstStyle/>
        <a:p>
          <a:endParaRPr lang="en-US"/>
        </a:p>
      </dgm:t>
    </dgm:pt>
    <dgm:pt modelId="{AA69B5E5-FE77-4973-A08C-C1FD72C5E2F2}" type="pres">
      <dgm:prSet presAssocID="{419C6704-7F9E-4E0F-81FD-E88492225BB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0319E3-8F03-45A6-8C45-0A82EF53D0E7}" type="pres">
      <dgm:prSet presAssocID="{419C6704-7F9E-4E0F-81FD-E88492225BB4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7E277E-4DD7-4DF4-BA10-CDF3D17BDC65}" type="pres">
      <dgm:prSet presAssocID="{E300C04E-2CC7-4F29-8CE3-84580D79269E}" presName="sp" presStyleCnt="0"/>
      <dgm:spPr/>
      <dgm:t>
        <a:bodyPr/>
        <a:lstStyle/>
        <a:p>
          <a:endParaRPr lang="en-US"/>
        </a:p>
      </dgm:t>
    </dgm:pt>
    <dgm:pt modelId="{7B2D2C13-EA68-482B-B47E-707992D12DA8}" type="pres">
      <dgm:prSet presAssocID="{7BA4EFF6-28BB-4D9C-B30F-29E55DFD5EFA}" presName="linNode" presStyleCnt="0"/>
      <dgm:spPr/>
      <dgm:t>
        <a:bodyPr/>
        <a:lstStyle/>
        <a:p>
          <a:endParaRPr lang="en-US"/>
        </a:p>
      </dgm:t>
    </dgm:pt>
    <dgm:pt modelId="{F20B1FCB-453E-4D26-B9B6-25185B6B9E3C}" type="pres">
      <dgm:prSet presAssocID="{7BA4EFF6-28BB-4D9C-B30F-29E55DFD5EF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71E4E1-DE5E-4AC6-8046-F3CCBF05867D}" type="pres">
      <dgm:prSet presAssocID="{7BA4EFF6-28BB-4D9C-B30F-29E55DFD5EFA}" presName="descendantText" presStyleLbl="alignAccFollowNode1" presStyleIdx="2" presStyleCnt="4" custScaleY="142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E2BE3E-E57C-4F77-B8AD-D709FD862AD2}" type="pres">
      <dgm:prSet presAssocID="{391FFB03-7B55-49C8-8702-A0D58524D3D3}" presName="sp" presStyleCnt="0"/>
      <dgm:spPr/>
      <dgm:t>
        <a:bodyPr/>
        <a:lstStyle/>
        <a:p>
          <a:endParaRPr lang="en-US"/>
        </a:p>
      </dgm:t>
    </dgm:pt>
    <dgm:pt modelId="{3B6A62B7-C9BF-4557-A3A4-183D3216ACC4}" type="pres">
      <dgm:prSet presAssocID="{6AA7D2F1-238D-4AD6-922C-D2D1218E26D3}" presName="linNode" presStyleCnt="0"/>
      <dgm:spPr/>
      <dgm:t>
        <a:bodyPr/>
        <a:lstStyle/>
        <a:p>
          <a:endParaRPr lang="en-US"/>
        </a:p>
      </dgm:t>
    </dgm:pt>
    <dgm:pt modelId="{BB58502E-362F-4468-9455-61024B634066}" type="pres">
      <dgm:prSet presAssocID="{6AA7D2F1-238D-4AD6-922C-D2D1218E26D3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BFAB6-7949-4B10-A5E9-DDC16BA6DE5F}" type="pres">
      <dgm:prSet presAssocID="{6AA7D2F1-238D-4AD6-922C-D2D1218E26D3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0305DC-DB08-4C8C-82CF-F19DE434B996}" type="presOf" srcId="{7169CD41-5566-4561-B369-8D7C2C2DDBE2}" destId="{8FE740E6-7274-4868-9F9E-E0BDDDF03B31}" srcOrd="0" destOrd="0" presId="urn:microsoft.com/office/officeart/2005/8/layout/vList5"/>
    <dgm:cxn modelId="{267C9A21-59FB-4642-8DC6-62CFEB2F7039}" srcId="{7BA4EFF6-28BB-4D9C-B30F-29E55DFD5EFA}" destId="{FB848F4D-E720-48A8-908D-634063B61969}" srcOrd="0" destOrd="0" parTransId="{4B972E4A-4164-49EF-83DF-74DE2B2A6E53}" sibTransId="{6C6FEB16-E889-40AD-8C7E-A530E50F7310}"/>
    <dgm:cxn modelId="{F2F59B9B-2DD8-410B-AFC0-FFD3F75616D2}" type="presOf" srcId="{FB848F4D-E720-48A8-908D-634063B61969}" destId="{4971E4E1-DE5E-4AC6-8046-F3CCBF05867D}" srcOrd="0" destOrd="0" presId="urn:microsoft.com/office/officeart/2005/8/layout/vList5"/>
    <dgm:cxn modelId="{6E323DA6-3395-4426-B780-6B6F7B130F50}" srcId="{51E0996B-9DE4-42AE-8D20-11E83A418F10}" destId="{00B02D17-81D0-4F89-8AF6-3AB6922E88BB}" srcOrd="0" destOrd="0" parTransId="{2BE03237-F89E-4226-AF98-AAE3A8A425BB}" sibTransId="{45F14686-A484-46A2-BB79-5E375F32E03E}"/>
    <dgm:cxn modelId="{7ABAFEED-AF3F-4B5D-BAB4-911D2BF519A3}" srcId="{7BA4EFF6-28BB-4D9C-B30F-29E55DFD5EFA}" destId="{7A11BECB-E8F7-4A50-B76D-01B38A1D6EEB}" srcOrd="1" destOrd="0" parTransId="{A5E7EF06-8DAB-42DF-8EAB-F16303847067}" sibTransId="{AF3E2EB4-68ED-4F11-8AF5-8C1C0E08C739}"/>
    <dgm:cxn modelId="{45E962D9-E679-46E4-8A11-1F2D316CD563}" srcId="{419C6704-7F9E-4E0F-81FD-E88492225BB4}" destId="{0DAE6C3B-51E7-4061-AAF4-F4B54F4C3B0C}" srcOrd="0" destOrd="0" parTransId="{82EBFC28-B000-4C07-855D-0BD084B4C73A}" sibTransId="{F81848FC-EB5E-4253-A188-1E01C6E377EB}"/>
    <dgm:cxn modelId="{EEA23FEC-A19A-42D0-A8D3-61D86315EBA7}" type="presOf" srcId="{99260F6E-CDB9-4345-9F62-7A026833DA10}" destId="{2DEBFAB6-7949-4B10-A5E9-DDC16BA6DE5F}" srcOrd="0" destOrd="0" presId="urn:microsoft.com/office/officeart/2005/8/layout/vList5"/>
    <dgm:cxn modelId="{48EE9E81-306C-4183-B805-9B5432B1298E}" type="presOf" srcId="{00B02D17-81D0-4F89-8AF6-3AB6922E88BB}" destId="{8C615B98-1DD1-4A4D-B890-51534E8F7896}" srcOrd="0" destOrd="0" presId="urn:microsoft.com/office/officeart/2005/8/layout/vList5"/>
    <dgm:cxn modelId="{1618112E-D15E-48B0-90A7-C927FF6C6937}" type="presOf" srcId="{0DAE6C3B-51E7-4061-AAF4-F4B54F4C3B0C}" destId="{BF0319E3-8F03-45A6-8C45-0A82EF53D0E7}" srcOrd="0" destOrd="0" presId="urn:microsoft.com/office/officeart/2005/8/layout/vList5"/>
    <dgm:cxn modelId="{00A4DCE9-624B-4A41-A007-884F28E006CD}" type="presOf" srcId="{419C6704-7F9E-4E0F-81FD-E88492225BB4}" destId="{AA69B5E5-FE77-4973-A08C-C1FD72C5E2F2}" srcOrd="0" destOrd="0" presId="urn:microsoft.com/office/officeart/2005/8/layout/vList5"/>
    <dgm:cxn modelId="{50317ECA-5B9D-47CB-B681-55CB1CFBCB90}" srcId="{7169CD41-5566-4561-B369-8D7C2C2DDBE2}" destId="{51E0996B-9DE4-42AE-8D20-11E83A418F10}" srcOrd="0" destOrd="0" parTransId="{4BC158D2-F6AE-4B68-B72F-76A2D3A65DA6}" sibTransId="{54D9C3F4-5AD2-4F2A-89D6-166261BD9B52}"/>
    <dgm:cxn modelId="{0550104D-A07E-47B8-95DF-E47CDBA4E23D}" type="presOf" srcId="{7BA4EFF6-28BB-4D9C-B30F-29E55DFD5EFA}" destId="{F20B1FCB-453E-4D26-B9B6-25185B6B9E3C}" srcOrd="0" destOrd="0" presId="urn:microsoft.com/office/officeart/2005/8/layout/vList5"/>
    <dgm:cxn modelId="{58EBE7FD-7866-46A1-A2F6-0831DA9F500D}" type="presOf" srcId="{6AA7D2F1-238D-4AD6-922C-D2D1218E26D3}" destId="{BB58502E-362F-4468-9455-61024B634066}" srcOrd="0" destOrd="0" presId="urn:microsoft.com/office/officeart/2005/8/layout/vList5"/>
    <dgm:cxn modelId="{DFB2AAC0-A753-4EA2-92AA-E6825FCDE6BD}" srcId="{6AA7D2F1-238D-4AD6-922C-D2D1218E26D3}" destId="{99260F6E-CDB9-4345-9F62-7A026833DA10}" srcOrd="0" destOrd="0" parTransId="{B8228223-1C79-43D1-8608-08A8CE274864}" sibTransId="{FD1FD370-0A83-4779-A075-D45CA16B11E1}"/>
    <dgm:cxn modelId="{28725C21-2A2E-4097-B083-688D3DCDDCDF}" type="presOf" srcId="{7A11BECB-E8F7-4A50-B76D-01B38A1D6EEB}" destId="{4971E4E1-DE5E-4AC6-8046-F3CCBF05867D}" srcOrd="0" destOrd="1" presId="urn:microsoft.com/office/officeart/2005/8/layout/vList5"/>
    <dgm:cxn modelId="{CB5A631C-750D-4DB6-96DC-CA73068D3D2F}" srcId="{7169CD41-5566-4561-B369-8D7C2C2DDBE2}" destId="{419C6704-7F9E-4E0F-81FD-E88492225BB4}" srcOrd="1" destOrd="0" parTransId="{F22A7AC5-EFA6-4DFF-8931-F94286640993}" sibTransId="{E300C04E-2CC7-4F29-8CE3-84580D79269E}"/>
    <dgm:cxn modelId="{48EC90FF-7C84-495A-9C6E-C36918AC182D}" srcId="{7169CD41-5566-4561-B369-8D7C2C2DDBE2}" destId="{7BA4EFF6-28BB-4D9C-B30F-29E55DFD5EFA}" srcOrd="2" destOrd="0" parTransId="{432495DD-49C9-4EAA-B480-66268D9574DE}" sibTransId="{391FFB03-7B55-49C8-8702-A0D58524D3D3}"/>
    <dgm:cxn modelId="{DD138085-3987-4110-ABD3-0F703CAA99A7}" type="presOf" srcId="{51E0996B-9DE4-42AE-8D20-11E83A418F10}" destId="{F24EFB7A-6AED-4020-9079-208AE0BDC1F0}" srcOrd="0" destOrd="0" presId="urn:microsoft.com/office/officeart/2005/8/layout/vList5"/>
    <dgm:cxn modelId="{C3942A63-782C-4158-8132-BDA6ECA42819}" srcId="{7169CD41-5566-4561-B369-8D7C2C2DDBE2}" destId="{6AA7D2F1-238D-4AD6-922C-D2D1218E26D3}" srcOrd="3" destOrd="0" parTransId="{C5F73605-7F94-4C59-93D4-9C8CF410EA2B}" sibTransId="{6F608FED-5E99-433D-8421-D30DE2003D19}"/>
    <dgm:cxn modelId="{4F3B3A9D-72D9-44F8-96A0-0B48C73BFA70}" type="presParOf" srcId="{8FE740E6-7274-4868-9F9E-E0BDDDF03B31}" destId="{0B5BA5EF-F856-49D1-95CD-3E55DCED5001}" srcOrd="0" destOrd="0" presId="urn:microsoft.com/office/officeart/2005/8/layout/vList5"/>
    <dgm:cxn modelId="{CD7058B5-8CA1-46D4-B333-0907086075A6}" type="presParOf" srcId="{0B5BA5EF-F856-49D1-95CD-3E55DCED5001}" destId="{F24EFB7A-6AED-4020-9079-208AE0BDC1F0}" srcOrd="0" destOrd="0" presId="urn:microsoft.com/office/officeart/2005/8/layout/vList5"/>
    <dgm:cxn modelId="{CDBC6A03-B8D9-4E64-8A0D-24608D75B8D5}" type="presParOf" srcId="{0B5BA5EF-F856-49D1-95CD-3E55DCED5001}" destId="{8C615B98-1DD1-4A4D-B890-51534E8F7896}" srcOrd="1" destOrd="0" presId="urn:microsoft.com/office/officeart/2005/8/layout/vList5"/>
    <dgm:cxn modelId="{3A3C8CE4-0F6C-46D8-A43C-F68E19B8B1F3}" type="presParOf" srcId="{8FE740E6-7274-4868-9F9E-E0BDDDF03B31}" destId="{65E3D31F-F59B-474A-BD3A-28AE7DBDC480}" srcOrd="1" destOrd="0" presId="urn:microsoft.com/office/officeart/2005/8/layout/vList5"/>
    <dgm:cxn modelId="{FB48C3CB-50E3-4C0D-817D-DF8A745E97B9}" type="presParOf" srcId="{8FE740E6-7274-4868-9F9E-E0BDDDF03B31}" destId="{048D2206-583D-4AB8-8AD1-4B44C3665873}" srcOrd="2" destOrd="0" presId="urn:microsoft.com/office/officeart/2005/8/layout/vList5"/>
    <dgm:cxn modelId="{96446954-05ED-4F3D-863A-403CCD81FD70}" type="presParOf" srcId="{048D2206-583D-4AB8-8AD1-4B44C3665873}" destId="{AA69B5E5-FE77-4973-A08C-C1FD72C5E2F2}" srcOrd="0" destOrd="0" presId="urn:microsoft.com/office/officeart/2005/8/layout/vList5"/>
    <dgm:cxn modelId="{0B79795C-9326-4318-940A-B2F1FB0C3248}" type="presParOf" srcId="{048D2206-583D-4AB8-8AD1-4B44C3665873}" destId="{BF0319E3-8F03-45A6-8C45-0A82EF53D0E7}" srcOrd="1" destOrd="0" presId="urn:microsoft.com/office/officeart/2005/8/layout/vList5"/>
    <dgm:cxn modelId="{4492F847-6CB7-44B0-B98D-96EDEE978839}" type="presParOf" srcId="{8FE740E6-7274-4868-9F9E-E0BDDDF03B31}" destId="{3A7E277E-4DD7-4DF4-BA10-CDF3D17BDC65}" srcOrd="3" destOrd="0" presId="urn:microsoft.com/office/officeart/2005/8/layout/vList5"/>
    <dgm:cxn modelId="{54379128-2080-4CA1-AEE3-33753EB06E51}" type="presParOf" srcId="{8FE740E6-7274-4868-9F9E-E0BDDDF03B31}" destId="{7B2D2C13-EA68-482B-B47E-707992D12DA8}" srcOrd="4" destOrd="0" presId="urn:microsoft.com/office/officeart/2005/8/layout/vList5"/>
    <dgm:cxn modelId="{A045D927-7FA8-4A59-B608-4BAD55757E0C}" type="presParOf" srcId="{7B2D2C13-EA68-482B-B47E-707992D12DA8}" destId="{F20B1FCB-453E-4D26-B9B6-25185B6B9E3C}" srcOrd="0" destOrd="0" presId="urn:microsoft.com/office/officeart/2005/8/layout/vList5"/>
    <dgm:cxn modelId="{3ED18CA8-883A-4B0A-A5A2-61E165D04AD6}" type="presParOf" srcId="{7B2D2C13-EA68-482B-B47E-707992D12DA8}" destId="{4971E4E1-DE5E-4AC6-8046-F3CCBF05867D}" srcOrd="1" destOrd="0" presId="urn:microsoft.com/office/officeart/2005/8/layout/vList5"/>
    <dgm:cxn modelId="{5722A70F-ADEC-422C-8192-F5F67EE5F72D}" type="presParOf" srcId="{8FE740E6-7274-4868-9F9E-E0BDDDF03B31}" destId="{37E2BE3E-E57C-4F77-B8AD-D709FD862AD2}" srcOrd="5" destOrd="0" presId="urn:microsoft.com/office/officeart/2005/8/layout/vList5"/>
    <dgm:cxn modelId="{ABEE070E-01E2-45F0-9D14-4F50439EAC71}" type="presParOf" srcId="{8FE740E6-7274-4868-9F9E-E0BDDDF03B31}" destId="{3B6A62B7-C9BF-4557-A3A4-183D3216ACC4}" srcOrd="6" destOrd="0" presId="urn:microsoft.com/office/officeart/2005/8/layout/vList5"/>
    <dgm:cxn modelId="{924C6150-3714-48A7-BCF6-CD8FD5B9E329}" type="presParOf" srcId="{3B6A62B7-C9BF-4557-A3A4-183D3216ACC4}" destId="{BB58502E-362F-4468-9455-61024B634066}" srcOrd="0" destOrd="0" presId="urn:microsoft.com/office/officeart/2005/8/layout/vList5"/>
    <dgm:cxn modelId="{BE36A3AE-FBCC-45B2-8C34-836478FC1B2F}" type="presParOf" srcId="{3B6A62B7-C9BF-4557-A3A4-183D3216ACC4}" destId="{2DEBFAB6-7949-4B10-A5E9-DDC16BA6DE5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1407AA-3D64-418C-B629-739B641FD6C3}" type="doc">
      <dgm:prSet loTypeId="urn:microsoft.com/office/officeart/2005/8/layout/vList5" loCatId="list" qsTypeId="urn:microsoft.com/office/officeart/2005/8/quickstyle/3d2" qsCatId="3D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34361837-6CFA-49F0-9A66-8BCA0D8AD867}">
      <dgm:prSet/>
      <dgm:spPr/>
      <dgm:t>
        <a:bodyPr/>
        <a:lstStyle/>
        <a:p>
          <a:pPr rtl="0"/>
          <a:r>
            <a:rPr lang="ru-RU" smtClean="0"/>
            <a:t>Тип экспорта</a:t>
          </a:r>
          <a:endParaRPr lang="ru-RU"/>
        </a:p>
      </dgm:t>
    </dgm:pt>
    <dgm:pt modelId="{BB90C00A-288C-4FC5-ACDA-5750D8A149D2}" type="parTrans" cxnId="{B099EC0D-291D-4A50-8971-8AAD9027AAB0}">
      <dgm:prSet/>
      <dgm:spPr/>
      <dgm:t>
        <a:bodyPr/>
        <a:lstStyle/>
        <a:p>
          <a:endParaRPr lang="ru-RU"/>
        </a:p>
      </dgm:t>
    </dgm:pt>
    <dgm:pt modelId="{3DD6E689-EF69-4815-BDE7-637C5BD38087}" type="sibTrans" cxnId="{B099EC0D-291D-4A50-8971-8AAD9027AAB0}">
      <dgm:prSet/>
      <dgm:spPr/>
      <dgm:t>
        <a:bodyPr/>
        <a:lstStyle/>
        <a:p>
          <a:endParaRPr lang="ru-RU"/>
        </a:p>
      </dgm:t>
    </dgm:pt>
    <dgm:pt modelId="{C1320FED-1627-4743-945A-ED21503297A1}">
      <dgm:prSet custT="1"/>
      <dgm:spPr/>
      <dgm:t>
        <a:bodyPr/>
        <a:lstStyle/>
        <a:p>
          <a:pPr rtl="0"/>
          <a:r>
            <a:rPr lang="ru-RU" sz="1800" dirty="0" smtClean="0"/>
            <a:t>Подключение к экспортной деятельности средних и мелких компаний</a:t>
          </a:r>
          <a:endParaRPr lang="ru-RU" sz="1800" dirty="0"/>
        </a:p>
      </dgm:t>
    </dgm:pt>
    <dgm:pt modelId="{DAED87B1-BC33-4140-AC00-A3C806A918C0}" type="parTrans" cxnId="{8879A6C7-3A54-4CA9-B0FA-77F9CE057D65}">
      <dgm:prSet/>
      <dgm:spPr/>
      <dgm:t>
        <a:bodyPr/>
        <a:lstStyle/>
        <a:p>
          <a:endParaRPr lang="ru-RU"/>
        </a:p>
      </dgm:t>
    </dgm:pt>
    <dgm:pt modelId="{0B3E3012-0191-44A5-B9B4-477DBE2E3B56}" type="sibTrans" cxnId="{8879A6C7-3A54-4CA9-B0FA-77F9CE057D65}">
      <dgm:prSet/>
      <dgm:spPr/>
      <dgm:t>
        <a:bodyPr/>
        <a:lstStyle/>
        <a:p>
          <a:endParaRPr lang="ru-RU"/>
        </a:p>
      </dgm:t>
    </dgm:pt>
    <dgm:pt modelId="{0C3F3038-667F-4214-B1C5-8E5FD34899B4}">
      <dgm:prSet/>
      <dgm:spPr/>
      <dgm:t>
        <a:bodyPr/>
        <a:lstStyle/>
        <a:p>
          <a:pPr rtl="0"/>
          <a:r>
            <a:rPr lang="ru-RU" smtClean="0"/>
            <a:t>Участники</a:t>
          </a:r>
          <a:endParaRPr lang="ru-RU"/>
        </a:p>
      </dgm:t>
    </dgm:pt>
    <dgm:pt modelId="{2ED214C7-27DA-4F31-A195-B19B3F154952}" type="parTrans" cxnId="{3095527C-AD86-4C3B-9E6C-54851B20F75C}">
      <dgm:prSet/>
      <dgm:spPr/>
      <dgm:t>
        <a:bodyPr/>
        <a:lstStyle/>
        <a:p>
          <a:endParaRPr lang="ru-RU"/>
        </a:p>
      </dgm:t>
    </dgm:pt>
    <dgm:pt modelId="{E9CF6F0B-B513-4A1C-BBAB-24F06F0706AE}" type="sibTrans" cxnId="{3095527C-AD86-4C3B-9E6C-54851B20F75C}">
      <dgm:prSet/>
      <dgm:spPr/>
      <dgm:t>
        <a:bodyPr/>
        <a:lstStyle/>
        <a:p>
          <a:endParaRPr lang="ru-RU"/>
        </a:p>
      </dgm:t>
    </dgm:pt>
    <dgm:pt modelId="{2361DD78-4FA7-4F0F-892A-12BE8DFE1814}">
      <dgm:prSet custT="1"/>
      <dgm:spPr/>
      <dgm:t>
        <a:bodyPr/>
        <a:lstStyle/>
        <a:p>
          <a:pPr rtl="0"/>
          <a:r>
            <a:rPr lang="ru-RU" sz="1800" dirty="0" smtClean="0"/>
            <a:t>Средний и мелкий бизнес</a:t>
          </a:r>
          <a:endParaRPr lang="ru-RU" sz="1800" dirty="0"/>
        </a:p>
      </dgm:t>
    </dgm:pt>
    <dgm:pt modelId="{81F3B1F4-CACC-417C-8B10-8630480AEC34}" type="parTrans" cxnId="{86068896-8464-4E88-BDBC-17011888C5F4}">
      <dgm:prSet/>
      <dgm:spPr/>
      <dgm:t>
        <a:bodyPr/>
        <a:lstStyle/>
        <a:p>
          <a:endParaRPr lang="ru-RU"/>
        </a:p>
      </dgm:t>
    </dgm:pt>
    <dgm:pt modelId="{D97BAD57-8CF9-4E71-93E5-6FBA16B118DD}" type="sibTrans" cxnId="{86068896-8464-4E88-BDBC-17011888C5F4}">
      <dgm:prSet/>
      <dgm:spPr/>
      <dgm:t>
        <a:bodyPr/>
        <a:lstStyle/>
        <a:p>
          <a:endParaRPr lang="ru-RU"/>
        </a:p>
      </dgm:t>
    </dgm:pt>
    <dgm:pt modelId="{F43FF3C5-0311-4DEA-A6EB-AD3F68300600}">
      <dgm:prSet/>
      <dgm:spPr/>
      <dgm:t>
        <a:bodyPr/>
        <a:lstStyle/>
        <a:p>
          <a:pPr rtl="0"/>
          <a:r>
            <a:rPr lang="ru-RU" smtClean="0"/>
            <a:t>Проблемы и возможные эффекты</a:t>
          </a:r>
          <a:endParaRPr lang="ru-RU"/>
        </a:p>
      </dgm:t>
    </dgm:pt>
    <dgm:pt modelId="{5EAFF851-50C5-4E89-ABD1-1C6BB34ACF13}" type="parTrans" cxnId="{10E391C7-7B01-4456-8455-353A2955CE9E}">
      <dgm:prSet/>
      <dgm:spPr/>
      <dgm:t>
        <a:bodyPr/>
        <a:lstStyle/>
        <a:p>
          <a:endParaRPr lang="ru-RU"/>
        </a:p>
      </dgm:t>
    </dgm:pt>
    <dgm:pt modelId="{35AE7776-5543-4A39-98F1-3C851A1C7982}" type="sibTrans" cxnId="{10E391C7-7B01-4456-8455-353A2955CE9E}">
      <dgm:prSet/>
      <dgm:spPr/>
      <dgm:t>
        <a:bodyPr/>
        <a:lstStyle/>
        <a:p>
          <a:endParaRPr lang="ru-RU"/>
        </a:p>
      </dgm:t>
    </dgm:pt>
    <dgm:pt modelId="{67267B3F-6EC9-4DA0-8390-46765CFEF5A7}">
      <dgm:prSet custT="1"/>
      <dgm:spPr/>
      <dgm:t>
        <a:bodyPr/>
        <a:lstStyle/>
        <a:p>
          <a:pPr rtl="0"/>
          <a:r>
            <a:rPr lang="ru-RU" sz="1600" dirty="0" smtClean="0"/>
            <a:t>повышение эффективности экономики, снижение издержек компаний </a:t>
          </a:r>
          <a:endParaRPr lang="ru-RU" sz="1600" dirty="0"/>
        </a:p>
      </dgm:t>
    </dgm:pt>
    <dgm:pt modelId="{ECCA2E3A-3117-4E9A-810E-F6AA5B4B4725}" type="parTrans" cxnId="{0256691A-392C-4F85-86FB-C2D83181D275}">
      <dgm:prSet/>
      <dgm:spPr/>
      <dgm:t>
        <a:bodyPr/>
        <a:lstStyle/>
        <a:p>
          <a:endParaRPr lang="ru-RU"/>
        </a:p>
      </dgm:t>
    </dgm:pt>
    <dgm:pt modelId="{F3F67488-3DD7-4BB5-90AF-D729E1B46986}" type="sibTrans" cxnId="{0256691A-392C-4F85-86FB-C2D83181D275}">
      <dgm:prSet/>
      <dgm:spPr/>
      <dgm:t>
        <a:bodyPr/>
        <a:lstStyle/>
        <a:p>
          <a:endParaRPr lang="ru-RU"/>
        </a:p>
      </dgm:t>
    </dgm:pt>
    <dgm:pt modelId="{4F6BB36A-D9C5-438A-9A54-FB04B6F6A070}">
      <dgm:prSet custT="1"/>
      <dgm:spPr/>
      <dgm:t>
        <a:bodyPr/>
        <a:lstStyle/>
        <a:p>
          <a:pPr rtl="0"/>
          <a:r>
            <a:rPr lang="ru-RU" sz="1600" dirty="0" smtClean="0"/>
            <a:t>соединение экспорта с развитием предпринимательства</a:t>
          </a:r>
          <a:endParaRPr lang="ru-RU" sz="1600" dirty="0"/>
        </a:p>
      </dgm:t>
    </dgm:pt>
    <dgm:pt modelId="{2417952D-DB81-4FB2-8E52-D7434934CCFF}" type="parTrans" cxnId="{AD757449-29D7-4E43-9F9D-D2F82B47F236}">
      <dgm:prSet/>
      <dgm:spPr/>
      <dgm:t>
        <a:bodyPr/>
        <a:lstStyle/>
        <a:p>
          <a:endParaRPr lang="ru-RU"/>
        </a:p>
      </dgm:t>
    </dgm:pt>
    <dgm:pt modelId="{00A62DFA-D21F-4C26-B44C-1C076C17D7E5}" type="sibTrans" cxnId="{AD757449-29D7-4E43-9F9D-D2F82B47F236}">
      <dgm:prSet/>
      <dgm:spPr/>
      <dgm:t>
        <a:bodyPr/>
        <a:lstStyle/>
        <a:p>
          <a:endParaRPr lang="ru-RU"/>
        </a:p>
      </dgm:t>
    </dgm:pt>
    <dgm:pt modelId="{209A02F0-A94E-4B87-9263-57DAAF31CB71}">
      <dgm:prSet/>
      <dgm:spPr/>
      <dgm:t>
        <a:bodyPr/>
        <a:lstStyle/>
        <a:p>
          <a:pPr rtl="0"/>
          <a:r>
            <a:rPr lang="ru-RU" smtClean="0"/>
            <a:t>Шаги</a:t>
          </a:r>
          <a:endParaRPr lang="ru-RU"/>
        </a:p>
      </dgm:t>
    </dgm:pt>
    <dgm:pt modelId="{C68C1F0C-9D42-4F23-B792-D22792CEB088}" type="parTrans" cxnId="{5FACDA23-1FA3-410A-89BB-E503662D9DD7}">
      <dgm:prSet/>
      <dgm:spPr/>
      <dgm:t>
        <a:bodyPr/>
        <a:lstStyle/>
        <a:p>
          <a:endParaRPr lang="ru-RU"/>
        </a:p>
      </dgm:t>
    </dgm:pt>
    <dgm:pt modelId="{6530E699-C3B5-4F23-B0F0-FAEFE277E870}" type="sibTrans" cxnId="{5FACDA23-1FA3-410A-89BB-E503662D9DD7}">
      <dgm:prSet/>
      <dgm:spPr/>
      <dgm:t>
        <a:bodyPr/>
        <a:lstStyle/>
        <a:p>
          <a:endParaRPr lang="ru-RU"/>
        </a:p>
      </dgm:t>
    </dgm:pt>
    <dgm:pt modelId="{DE08B042-748D-47A2-A48C-E1A7C3580C2E}">
      <dgm:prSet custT="1"/>
      <dgm:spPr/>
      <dgm:t>
        <a:bodyPr/>
        <a:lstStyle/>
        <a:p>
          <a:pPr rtl="0"/>
          <a:r>
            <a:rPr lang="ru-RU" sz="1600" dirty="0" smtClean="0"/>
            <a:t>Организация оказания государственной универсальной услуги на основе публичного договора.</a:t>
          </a:r>
          <a:endParaRPr lang="ru-RU" sz="1600" dirty="0"/>
        </a:p>
      </dgm:t>
    </dgm:pt>
    <dgm:pt modelId="{27A78BC7-A1C7-45D5-BF77-4878A0B28057}" type="parTrans" cxnId="{3A6BBA42-A251-4A6E-948D-F6BDD5EE4A94}">
      <dgm:prSet/>
      <dgm:spPr/>
      <dgm:t>
        <a:bodyPr/>
        <a:lstStyle/>
        <a:p>
          <a:endParaRPr lang="ru-RU"/>
        </a:p>
      </dgm:t>
    </dgm:pt>
    <dgm:pt modelId="{723E2D02-F0C7-4BC4-8FAF-699168D9F045}" type="sibTrans" cxnId="{3A6BBA42-A251-4A6E-948D-F6BDD5EE4A94}">
      <dgm:prSet/>
      <dgm:spPr/>
      <dgm:t>
        <a:bodyPr/>
        <a:lstStyle/>
        <a:p>
          <a:endParaRPr lang="ru-RU"/>
        </a:p>
      </dgm:t>
    </dgm:pt>
    <dgm:pt modelId="{3A5513B6-4086-4D31-8C03-EA2893546CEA}">
      <dgm:prSet custT="1"/>
      <dgm:spPr/>
      <dgm:t>
        <a:bodyPr/>
        <a:lstStyle/>
        <a:p>
          <a:pPr rtl="0"/>
          <a:r>
            <a:rPr lang="ru-RU" sz="1600" dirty="0" smtClean="0"/>
            <a:t>Снижение транзакционных издержек при экспорте </a:t>
          </a:r>
          <a:endParaRPr lang="ru-RU" sz="1600" dirty="0"/>
        </a:p>
      </dgm:t>
    </dgm:pt>
    <dgm:pt modelId="{191ACDD6-3865-4E74-B683-87A9EAC991A5}" type="parTrans" cxnId="{6FFEF660-A8BC-429E-9747-9B7584A84CB0}">
      <dgm:prSet/>
      <dgm:spPr/>
      <dgm:t>
        <a:bodyPr/>
        <a:lstStyle/>
        <a:p>
          <a:endParaRPr lang="ru-RU"/>
        </a:p>
      </dgm:t>
    </dgm:pt>
    <dgm:pt modelId="{391C829E-7AC1-4BDE-BC09-1351AA50ED1A}" type="sibTrans" cxnId="{6FFEF660-A8BC-429E-9747-9B7584A84CB0}">
      <dgm:prSet/>
      <dgm:spPr/>
      <dgm:t>
        <a:bodyPr/>
        <a:lstStyle/>
        <a:p>
          <a:endParaRPr lang="ru-RU"/>
        </a:p>
      </dgm:t>
    </dgm:pt>
    <dgm:pt modelId="{C6542334-F14D-4C24-9CCF-1292841CCB6B}" type="pres">
      <dgm:prSet presAssocID="{A81407AA-3D64-418C-B629-739B641FD6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8F34FF-AC45-4195-9892-6C5CDCDB2154}" type="pres">
      <dgm:prSet presAssocID="{34361837-6CFA-49F0-9A66-8BCA0D8AD867}" presName="linNode" presStyleCnt="0"/>
      <dgm:spPr/>
      <dgm:t>
        <a:bodyPr/>
        <a:lstStyle/>
        <a:p>
          <a:endParaRPr lang="en-US"/>
        </a:p>
      </dgm:t>
    </dgm:pt>
    <dgm:pt modelId="{4DE38FB8-3BD3-4B6D-A03E-D2F450140B20}" type="pres">
      <dgm:prSet presAssocID="{34361837-6CFA-49F0-9A66-8BCA0D8AD867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14A19F-BC38-47E1-9037-87C01BC529C3}" type="pres">
      <dgm:prSet presAssocID="{34361837-6CFA-49F0-9A66-8BCA0D8AD867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3E52A7-2AED-46A3-A405-087988483C56}" type="pres">
      <dgm:prSet presAssocID="{3DD6E689-EF69-4815-BDE7-637C5BD38087}" presName="sp" presStyleCnt="0"/>
      <dgm:spPr/>
      <dgm:t>
        <a:bodyPr/>
        <a:lstStyle/>
        <a:p>
          <a:endParaRPr lang="en-US"/>
        </a:p>
      </dgm:t>
    </dgm:pt>
    <dgm:pt modelId="{64C84F4F-E3B3-4ACB-B16D-79D9EBA672AF}" type="pres">
      <dgm:prSet presAssocID="{0C3F3038-667F-4214-B1C5-8E5FD34899B4}" presName="linNode" presStyleCnt="0"/>
      <dgm:spPr/>
      <dgm:t>
        <a:bodyPr/>
        <a:lstStyle/>
        <a:p>
          <a:endParaRPr lang="en-US"/>
        </a:p>
      </dgm:t>
    </dgm:pt>
    <dgm:pt modelId="{C4B828E6-380F-413C-B74E-DE4AA479C94C}" type="pres">
      <dgm:prSet presAssocID="{0C3F3038-667F-4214-B1C5-8E5FD34899B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2183FB-2352-47EB-9216-118EE03CEBEF}" type="pres">
      <dgm:prSet presAssocID="{0C3F3038-667F-4214-B1C5-8E5FD34899B4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8A0604-B246-451F-9D2A-72C7CC69D4FE}" type="pres">
      <dgm:prSet presAssocID="{E9CF6F0B-B513-4A1C-BBAB-24F06F0706AE}" presName="sp" presStyleCnt="0"/>
      <dgm:spPr/>
      <dgm:t>
        <a:bodyPr/>
        <a:lstStyle/>
        <a:p>
          <a:endParaRPr lang="en-US"/>
        </a:p>
      </dgm:t>
    </dgm:pt>
    <dgm:pt modelId="{5C5D3AFA-DB06-426C-BE7F-9EEB0E510304}" type="pres">
      <dgm:prSet presAssocID="{F43FF3C5-0311-4DEA-A6EB-AD3F68300600}" presName="linNode" presStyleCnt="0"/>
      <dgm:spPr/>
      <dgm:t>
        <a:bodyPr/>
        <a:lstStyle/>
        <a:p>
          <a:endParaRPr lang="en-US"/>
        </a:p>
      </dgm:t>
    </dgm:pt>
    <dgm:pt modelId="{62284921-3B4B-4587-9EAB-A371E79F6C51}" type="pres">
      <dgm:prSet presAssocID="{F43FF3C5-0311-4DEA-A6EB-AD3F68300600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0C16D-BA82-40CD-B995-9AD33D2EAFBB}" type="pres">
      <dgm:prSet presAssocID="{F43FF3C5-0311-4DEA-A6EB-AD3F68300600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30D3CB-DB51-4768-8044-CBE0922B7165}" type="pres">
      <dgm:prSet presAssocID="{35AE7776-5543-4A39-98F1-3C851A1C7982}" presName="sp" presStyleCnt="0"/>
      <dgm:spPr/>
      <dgm:t>
        <a:bodyPr/>
        <a:lstStyle/>
        <a:p>
          <a:endParaRPr lang="en-US"/>
        </a:p>
      </dgm:t>
    </dgm:pt>
    <dgm:pt modelId="{FBF542C2-4195-4C82-96E9-67D74A414AE5}" type="pres">
      <dgm:prSet presAssocID="{209A02F0-A94E-4B87-9263-57DAAF31CB71}" presName="linNode" presStyleCnt="0"/>
      <dgm:spPr/>
      <dgm:t>
        <a:bodyPr/>
        <a:lstStyle/>
        <a:p>
          <a:endParaRPr lang="en-US"/>
        </a:p>
      </dgm:t>
    </dgm:pt>
    <dgm:pt modelId="{89BDD256-4C42-4F84-9FDD-6FCAA6F2FCFB}" type="pres">
      <dgm:prSet presAssocID="{209A02F0-A94E-4B87-9263-57DAAF31CB71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C3DE6E-8A83-46F4-95DB-CB5B2A571D9D}" type="pres">
      <dgm:prSet presAssocID="{209A02F0-A94E-4B87-9263-57DAAF31CB71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ACDA23-1FA3-410A-89BB-E503662D9DD7}" srcId="{A81407AA-3D64-418C-B629-739B641FD6C3}" destId="{209A02F0-A94E-4B87-9263-57DAAF31CB71}" srcOrd="3" destOrd="0" parTransId="{C68C1F0C-9D42-4F23-B792-D22792CEB088}" sibTransId="{6530E699-C3B5-4F23-B0F0-FAEFE277E870}"/>
    <dgm:cxn modelId="{AD757449-29D7-4E43-9F9D-D2F82B47F236}" srcId="{F43FF3C5-0311-4DEA-A6EB-AD3F68300600}" destId="{4F6BB36A-D9C5-438A-9A54-FB04B6F6A070}" srcOrd="1" destOrd="0" parTransId="{2417952D-DB81-4FB2-8E52-D7434934CCFF}" sibTransId="{00A62DFA-D21F-4C26-B44C-1C076C17D7E5}"/>
    <dgm:cxn modelId="{3095527C-AD86-4C3B-9E6C-54851B20F75C}" srcId="{A81407AA-3D64-418C-B629-739B641FD6C3}" destId="{0C3F3038-667F-4214-B1C5-8E5FD34899B4}" srcOrd="1" destOrd="0" parTransId="{2ED214C7-27DA-4F31-A195-B19B3F154952}" sibTransId="{E9CF6F0B-B513-4A1C-BBAB-24F06F0706AE}"/>
    <dgm:cxn modelId="{10E391C7-7B01-4456-8455-353A2955CE9E}" srcId="{A81407AA-3D64-418C-B629-739B641FD6C3}" destId="{F43FF3C5-0311-4DEA-A6EB-AD3F68300600}" srcOrd="2" destOrd="0" parTransId="{5EAFF851-50C5-4E89-ABD1-1C6BB34ACF13}" sibTransId="{35AE7776-5543-4A39-98F1-3C851A1C7982}"/>
    <dgm:cxn modelId="{3A6BBA42-A251-4A6E-948D-F6BDD5EE4A94}" srcId="{209A02F0-A94E-4B87-9263-57DAAF31CB71}" destId="{DE08B042-748D-47A2-A48C-E1A7C3580C2E}" srcOrd="0" destOrd="0" parTransId="{27A78BC7-A1C7-45D5-BF77-4878A0B28057}" sibTransId="{723E2D02-F0C7-4BC4-8FAF-699168D9F045}"/>
    <dgm:cxn modelId="{1C04BDF5-7419-4DDB-847F-0D1443387254}" type="presOf" srcId="{2361DD78-4FA7-4F0F-892A-12BE8DFE1814}" destId="{672183FB-2352-47EB-9216-118EE03CEBEF}" srcOrd="0" destOrd="0" presId="urn:microsoft.com/office/officeart/2005/8/layout/vList5"/>
    <dgm:cxn modelId="{ACEC1B93-AA5C-4330-9DA5-77DDF39EBA51}" type="presOf" srcId="{DE08B042-748D-47A2-A48C-E1A7C3580C2E}" destId="{79C3DE6E-8A83-46F4-95DB-CB5B2A571D9D}" srcOrd="0" destOrd="0" presId="urn:microsoft.com/office/officeart/2005/8/layout/vList5"/>
    <dgm:cxn modelId="{44CF11BC-8E73-428A-9011-5905C025209B}" type="presOf" srcId="{A81407AA-3D64-418C-B629-739B641FD6C3}" destId="{C6542334-F14D-4C24-9CCF-1292841CCB6B}" srcOrd="0" destOrd="0" presId="urn:microsoft.com/office/officeart/2005/8/layout/vList5"/>
    <dgm:cxn modelId="{0256691A-392C-4F85-86FB-C2D83181D275}" srcId="{F43FF3C5-0311-4DEA-A6EB-AD3F68300600}" destId="{67267B3F-6EC9-4DA0-8390-46765CFEF5A7}" srcOrd="0" destOrd="0" parTransId="{ECCA2E3A-3117-4E9A-810E-F6AA5B4B4725}" sibTransId="{F3F67488-3DD7-4BB5-90AF-D729E1B46986}"/>
    <dgm:cxn modelId="{AAD2F321-409A-4E75-8050-85E762EB984E}" type="presOf" srcId="{C1320FED-1627-4743-945A-ED21503297A1}" destId="{DA14A19F-BC38-47E1-9037-87C01BC529C3}" srcOrd="0" destOrd="0" presId="urn:microsoft.com/office/officeart/2005/8/layout/vList5"/>
    <dgm:cxn modelId="{BF37CABA-0DB9-4EAF-93D5-CF48D1D5D712}" type="presOf" srcId="{209A02F0-A94E-4B87-9263-57DAAF31CB71}" destId="{89BDD256-4C42-4F84-9FDD-6FCAA6F2FCFB}" srcOrd="0" destOrd="0" presId="urn:microsoft.com/office/officeart/2005/8/layout/vList5"/>
    <dgm:cxn modelId="{9A6B0BCE-C943-4C16-9065-AD252BD9B08C}" type="presOf" srcId="{0C3F3038-667F-4214-B1C5-8E5FD34899B4}" destId="{C4B828E6-380F-413C-B74E-DE4AA479C94C}" srcOrd="0" destOrd="0" presId="urn:microsoft.com/office/officeart/2005/8/layout/vList5"/>
    <dgm:cxn modelId="{BB6D0F55-7116-4DF2-8A7A-C7403F78D083}" type="presOf" srcId="{67267B3F-6EC9-4DA0-8390-46765CFEF5A7}" destId="{48C0C16D-BA82-40CD-B995-9AD33D2EAFBB}" srcOrd="0" destOrd="0" presId="urn:microsoft.com/office/officeart/2005/8/layout/vList5"/>
    <dgm:cxn modelId="{73970BED-591C-4956-84E9-5CD9CE6925B8}" type="presOf" srcId="{3A5513B6-4086-4D31-8C03-EA2893546CEA}" destId="{79C3DE6E-8A83-46F4-95DB-CB5B2A571D9D}" srcOrd="0" destOrd="1" presId="urn:microsoft.com/office/officeart/2005/8/layout/vList5"/>
    <dgm:cxn modelId="{42F08DE0-7030-428A-8D87-844525742DAF}" type="presOf" srcId="{F43FF3C5-0311-4DEA-A6EB-AD3F68300600}" destId="{62284921-3B4B-4587-9EAB-A371E79F6C51}" srcOrd="0" destOrd="0" presId="urn:microsoft.com/office/officeart/2005/8/layout/vList5"/>
    <dgm:cxn modelId="{6FFEF660-A8BC-429E-9747-9B7584A84CB0}" srcId="{209A02F0-A94E-4B87-9263-57DAAF31CB71}" destId="{3A5513B6-4086-4D31-8C03-EA2893546CEA}" srcOrd="1" destOrd="0" parTransId="{191ACDD6-3865-4E74-B683-87A9EAC991A5}" sibTransId="{391C829E-7AC1-4BDE-BC09-1351AA50ED1A}"/>
    <dgm:cxn modelId="{86068896-8464-4E88-BDBC-17011888C5F4}" srcId="{0C3F3038-667F-4214-B1C5-8E5FD34899B4}" destId="{2361DD78-4FA7-4F0F-892A-12BE8DFE1814}" srcOrd="0" destOrd="0" parTransId="{81F3B1F4-CACC-417C-8B10-8630480AEC34}" sibTransId="{D97BAD57-8CF9-4E71-93E5-6FBA16B118DD}"/>
    <dgm:cxn modelId="{B099EC0D-291D-4A50-8971-8AAD9027AAB0}" srcId="{A81407AA-3D64-418C-B629-739B641FD6C3}" destId="{34361837-6CFA-49F0-9A66-8BCA0D8AD867}" srcOrd="0" destOrd="0" parTransId="{BB90C00A-288C-4FC5-ACDA-5750D8A149D2}" sibTransId="{3DD6E689-EF69-4815-BDE7-637C5BD38087}"/>
    <dgm:cxn modelId="{8F071A80-38BB-4600-BBB5-036AC4B63317}" type="presOf" srcId="{34361837-6CFA-49F0-9A66-8BCA0D8AD867}" destId="{4DE38FB8-3BD3-4B6D-A03E-D2F450140B20}" srcOrd="0" destOrd="0" presId="urn:microsoft.com/office/officeart/2005/8/layout/vList5"/>
    <dgm:cxn modelId="{8879A6C7-3A54-4CA9-B0FA-77F9CE057D65}" srcId="{34361837-6CFA-49F0-9A66-8BCA0D8AD867}" destId="{C1320FED-1627-4743-945A-ED21503297A1}" srcOrd="0" destOrd="0" parTransId="{DAED87B1-BC33-4140-AC00-A3C806A918C0}" sibTransId="{0B3E3012-0191-44A5-B9B4-477DBE2E3B56}"/>
    <dgm:cxn modelId="{A8FD171D-B1CB-4634-B052-0BE709065489}" type="presOf" srcId="{4F6BB36A-D9C5-438A-9A54-FB04B6F6A070}" destId="{48C0C16D-BA82-40CD-B995-9AD33D2EAFBB}" srcOrd="0" destOrd="1" presId="urn:microsoft.com/office/officeart/2005/8/layout/vList5"/>
    <dgm:cxn modelId="{F60693CD-F244-4752-8276-3705BEA566F6}" type="presParOf" srcId="{C6542334-F14D-4C24-9CCF-1292841CCB6B}" destId="{A38F34FF-AC45-4195-9892-6C5CDCDB2154}" srcOrd="0" destOrd="0" presId="urn:microsoft.com/office/officeart/2005/8/layout/vList5"/>
    <dgm:cxn modelId="{59BE865E-C02A-4F6D-A323-4A2F93760E8A}" type="presParOf" srcId="{A38F34FF-AC45-4195-9892-6C5CDCDB2154}" destId="{4DE38FB8-3BD3-4B6D-A03E-D2F450140B20}" srcOrd="0" destOrd="0" presId="urn:microsoft.com/office/officeart/2005/8/layout/vList5"/>
    <dgm:cxn modelId="{BF781697-667F-41C0-A03A-79697ADD6D5F}" type="presParOf" srcId="{A38F34FF-AC45-4195-9892-6C5CDCDB2154}" destId="{DA14A19F-BC38-47E1-9037-87C01BC529C3}" srcOrd="1" destOrd="0" presId="urn:microsoft.com/office/officeart/2005/8/layout/vList5"/>
    <dgm:cxn modelId="{AC5943D9-2C6B-41E3-AEA2-D4BDE4D7F1DA}" type="presParOf" srcId="{C6542334-F14D-4C24-9CCF-1292841CCB6B}" destId="{C33E52A7-2AED-46A3-A405-087988483C56}" srcOrd="1" destOrd="0" presId="urn:microsoft.com/office/officeart/2005/8/layout/vList5"/>
    <dgm:cxn modelId="{686EF362-9E5A-4573-818E-9BDEDB930104}" type="presParOf" srcId="{C6542334-F14D-4C24-9CCF-1292841CCB6B}" destId="{64C84F4F-E3B3-4ACB-B16D-79D9EBA672AF}" srcOrd="2" destOrd="0" presId="urn:microsoft.com/office/officeart/2005/8/layout/vList5"/>
    <dgm:cxn modelId="{DDA6C6D7-0261-424D-8877-D354D656CE59}" type="presParOf" srcId="{64C84F4F-E3B3-4ACB-B16D-79D9EBA672AF}" destId="{C4B828E6-380F-413C-B74E-DE4AA479C94C}" srcOrd="0" destOrd="0" presId="urn:microsoft.com/office/officeart/2005/8/layout/vList5"/>
    <dgm:cxn modelId="{45342BA0-1007-4E4B-9E56-7F65B9F7B8F9}" type="presParOf" srcId="{64C84F4F-E3B3-4ACB-B16D-79D9EBA672AF}" destId="{672183FB-2352-47EB-9216-118EE03CEBEF}" srcOrd="1" destOrd="0" presId="urn:microsoft.com/office/officeart/2005/8/layout/vList5"/>
    <dgm:cxn modelId="{28C9170F-4CA7-4363-957D-F095C00F1974}" type="presParOf" srcId="{C6542334-F14D-4C24-9CCF-1292841CCB6B}" destId="{998A0604-B246-451F-9D2A-72C7CC69D4FE}" srcOrd="3" destOrd="0" presId="urn:microsoft.com/office/officeart/2005/8/layout/vList5"/>
    <dgm:cxn modelId="{7694A9BA-77E5-4114-AAF1-A23E83284EE0}" type="presParOf" srcId="{C6542334-F14D-4C24-9CCF-1292841CCB6B}" destId="{5C5D3AFA-DB06-426C-BE7F-9EEB0E510304}" srcOrd="4" destOrd="0" presId="urn:microsoft.com/office/officeart/2005/8/layout/vList5"/>
    <dgm:cxn modelId="{69A4F9E1-2306-4F33-B9B6-E549A99D8A85}" type="presParOf" srcId="{5C5D3AFA-DB06-426C-BE7F-9EEB0E510304}" destId="{62284921-3B4B-4587-9EAB-A371E79F6C51}" srcOrd="0" destOrd="0" presId="urn:microsoft.com/office/officeart/2005/8/layout/vList5"/>
    <dgm:cxn modelId="{51F8B188-E820-4795-9110-095C3E986661}" type="presParOf" srcId="{5C5D3AFA-DB06-426C-BE7F-9EEB0E510304}" destId="{48C0C16D-BA82-40CD-B995-9AD33D2EAFBB}" srcOrd="1" destOrd="0" presId="urn:microsoft.com/office/officeart/2005/8/layout/vList5"/>
    <dgm:cxn modelId="{1D416C25-AC71-48F1-BFD4-2F7507ECD793}" type="presParOf" srcId="{C6542334-F14D-4C24-9CCF-1292841CCB6B}" destId="{3F30D3CB-DB51-4768-8044-CBE0922B7165}" srcOrd="5" destOrd="0" presId="urn:microsoft.com/office/officeart/2005/8/layout/vList5"/>
    <dgm:cxn modelId="{2A6D87C1-A9F4-4B55-A87A-FE9FF0EB616A}" type="presParOf" srcId="{C6542334-F14D-4C24-9CCF-1292841CCB6B}" destId="{FBF542C2-4195-4C82-96E9-67D74A414AE5}" srcOrd="6" destOrd="0" presId="urn:microsoft.com/office/officeart/2005/8/layout/vList5"/>
    <dgm:cxn modelId="{F42CF4F8-53F1-40F2-8A95-3D1F3700A1FB}" type="presParOf" srcId="{FBF542C2-4195-4C82-96E9-67D74A414AE5}" destId="{89BDD256-4C42-4F84-9FDD-6FCAA6F2FCFB}" srcOrd="0" destOrd="0" presId="urn:microsoft.com/office/officeart/2005/8/layout/vList5"/>
    <dgm:cxn modelId="{C74936C2-922F-4C05-8F8A-CF924CF9AFD1}" type="presParOf" srcId="{FBF542C2-4195-4C82-96E9-67D74A414AE5}" destId="{79C3DE6E-8A83-46F4-95DB-CB5B2A571D9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C5576F-15D4-4AF1-A04A-49CCF992AF80}" type="doc">
      <dgm:prSet loTypeId="urn:microsoft.com/office/officeart/2005/8/layout/process1" loCatId="process" qsTypeId="urn:microsoft.com/office/officeart/2005/8/quickstyle/3d3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165077B-B9AE-458F-A6D2-251341E4305D}">
      <dgm:prSet/>
      <dgm:spPr/>
      <dgm:t>
        <a:bodyPr/>
        <a:lstStyle/>
        <a:p>
          <a:pPr rtl="0"/>
          <a:r>
            <a:rPr lang="ru-RU" smtClean="0"/>
            <a:t>Вид субсидии</a:t>
          </a:r>
          <a:r>
            <a:rPr lang="en-US" smtClean="0"/>
            <a:t> - </a:t>
          </a:r>
          <a:r>
            <a:rPr lang="ru-RU" smtClean="0"/>
            <a:t>экспортные (критерий – объем экспорта)</a:t>
          </a:r>
          <a:endParaRPr lang="en-US"/>
        </a:p>
      </dgm:t>
    </dgm:pt>
    <dgm:pt modelId="{FBB1A687-F974-458F-BF1B-6D9AC09B998E}" type="parTrans" cxnId="{447211FE-EEE9-405B-8DF1-80C91D692FA6}">
      <dgm:prSet/>
      <dgm:spPr/>
      <dgm:t>
        <a:bodyPr/>
        <a:lstStyle/>
        <a:p>
          <a:endParaRPr lang="en-US"/>
        </a:p>
      </dgm:t>
    </dgm:pt>
    <dgm:pt modelId="{EA92DC72-4DA5-40D6-B202-428EF10B0569}" type="sibTrans" cxnId="{447211FE-EEE9-405B-8DF1-80C91D692FA6}">
      <dgm:prSet/>
      <dgm:spPr/>
      <dgm:t>
        <a:bodyPr/>
        <a:lstStyle/>
        <a:p>
          <a:endParaRPr lang="en-US"/>
        </a:p>
      </dgm:t>
    </dgm:pt>
    <dgm:pt modelId="{44A0C9CA-84A3-44A1-B0C4-A0BF085A5221}">
      <dgm:prSet/>
      <dgm:spPr/>
      <dgm:t>
        <a:bodyPr/>
        <a:lstStyle/>
        <a:p>
          <a:pPr rtl="0"/>
          <a:r>
            <a:rPr lang="ru-RU" dirty="0" smtClean="0"/>
            <a:t>Роль для МСП</a:t>
          </a:r>
          <a:r>
            <a:rPr lang="en-US" dirty="0" smtClean="0"/>
            <a:t> - </a:t>
          </a:r>
          <a:r>
            <a:rPr lang="ru-RU" dirty="0" smtClean="0"/>
            <a:t>Не высокая, т.к. более эффективны для отдельных крупных предприятий </a:t>
          </a:r>
          <a:endParaRPr lang="en-US" dirty="0"/>
        </a:p>
      </dgm:t>
    </dgm:pt>
    <dgm:pt modelId="{0D71E788-2CAA-408B-AAE8-DBCF0DF3E59C}" type="parTrans" cxnId="{2A86A940-3C44-4D84-9B3D-43939FC96596}">
      <dgm:prSet/>
      <dgm:spPr/>
      <dgm:t>
        <a:bodyPr/>
        <a:lstStyle/>
        <a:p>
          <a:endParaRPr lang="en-US"/>
        </a:p>
      </dgm:t>
    </dgm:pt>
    <dgm:pt modelId="{0A038B5E-D073-4C89-A078-906E16C0DF56}" type="sibTrans" cxnId="{2A86A940-3C44-4D84-9B3D-43939FC96596}">
      <dgm:prSet/>
      <dgm:spPr/>
      <dgm:t>
        <a:bodyPr/>
        <a:lstStyle/>
        <a:p>
          <a:endParaRPr lang="en-US"/>
        </a:p>
      </dgm:t>
    </dgm:pt>
    <dgm:pt modelId="{A76F7CE1-18D9-4C50-A180-B01B8CBCEC11}">
      <dgm:prSet/>
      <dgm:spPr/>
      <dgm:t>
        <a:bodyPr/>
        <a:lstStyle/>
        <a:p>
          <a:pPr rtl="0"/>
          <a:r>
            <a:rPr lang="ru-RU" smtClean="0"/>
            <a:t>Риск конфликта</a:t>
          </a:r>
          <a:r>
            <a:rPr lang="en-US" smtClean="0"/>
            <a:t> -  </a:t>
          </a:r>
          <a:r>
            <a:rPr lang="ru-RU" smtClean="0"/>
            <a:t>Невысокий</a:t>
          </a:r>
          <a:endParaRPr lang="en-US"/>
        </a:p>
      </dgm:t>
    </dgm:pt>
    <dgm:pt modelId="{054A332C-66E3-416B-A9CE-57BFE57A3DD2}" type="parTrans" cxnId="{0190365C-D832-4406-9FEB-FC56EB29160C}">
      <dgm:prSet/>
      <dgm:spPr/>
      <dgm:t>
        <a:bodyPr/>
        <a:lstStyle/>
        <a:p>
          <a:endParaRPr lang="en-US"/>
        </a:p>
      </dgm:t>
    </dgm:pt>
    <dgm:pt modelId="{D402EA19-3E4B-41CE-A457-B1553AF9957B}" type="sibTrans" cxnId="{0190365C-D832-4406-9FEB-FC56EB29160C}">
      <dgm:prSet/>
      <dgm:spPr/>
      <dgm:t>
        <a:bodyPr/>
        <a:lstStyle/>
        <a:p>
          <a:endParaRPr lang="en-US"/>
        </a:p>
      </dgm:t>
    </dgm:pt>
    <dgm:pt modelId="{517B1B6C-7AB5-48D0-ADC5-F233A44C8B30}">
      <dgm:prSet/>
      <dgm:spPr/>
      <dgm:t>
        <a:bodyPr/>
        <a:lstStyle/>
        <a:p>
          <a:pPr rtl="0"/>
          <a:r>
            <a:rPr lang="ru-RU" smtClean="0"/>
            <a:t>Альтернативная мера</a:t>
          </a:r>
          <a:r>
            <a:rPr lang="en-US" smtClean="0"/>
            <a:t> - </a:t>
          </a:r>
          <a:r>
            <a:rPr lang="ru-RU" smtClean="0"/>
            <a:t>Для МСП как правило большее значение имеет бизнес климат и устранение таможенных проблем при вывозе</a:t>
          </a:r>
          <a:endParaRPr lang="en-US"/>
        </a:p>
      </dgm:t>
    </dgm:pt>
    <dgm:pt modelId="{B34FAEFE-ED1A-4157-8BB2-78BFE1045627}" type="parTrans" cxnId="{A9E99D6B-D5A7-4302-91D3-3FBDE527FEAB}">
      <dgm:prSet/>
      <dgm:spPr/>
      <dgm:t>
        <a:bodyPr/>
        <a:lstStyle/>
        <a:p>
          <a:endParaRPr lang="en-US"/>
        </a:p>
      </dgm:t>
    </dgm:pt>
    <dgm:pt modelId="{902B70A9-6860-4670-813F-266CB46A43F1}" type="sibTrans" cxnId="{A9E99D6B-D5A7-4302-91D3-3FBDE527FEAB}">
      <dgm:prSet/>
      <dgm:spPr/>
      <dgm:t>
        <a:bodyPr/>
        <a:lstStyle/>
        <a:p>
          <a:endParaRPr lang="en-US"/>
        </a:p>
      </dgm:t>
    </dgm:pt>
    <dgm:pt modelId="{8C1CF929-A8B7-4991-A7D1-0F6C7B630235}" type="pres">
      <dgm:prSet presAssocID="{0FC5576F-15D4-4AF1-A04A-49CCF992AF8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8126DA-478F-43F8-91A3-4BEA865131B4}" type="pres">
      <dgm:prSet presAssocID="{D165077B-B9AE-458F-A6D2-251341E4305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29E5A-40CE-4BE1-8982-84E9CB9ACF3A}" type="pres">
      <dgm:prSet presAssocID="{EA92DC72-4DA5-40D6-B202-428EF10B0569}" presName="sibTrans" presStyleLbl="sibTrans2D1" presStyleIdx="0" presStyleCnt="3"/>
      <dgm:spPr/>
      <dgm:t>
        <a:bodyPr/>
        <a:lstStyle/>
        <a:p>
          <a:endParaRPr lang="en-US"/>
        </a:p>
      </dgm:t>
    </dgm:pt>
    <dgm:pt modelId="{866FFF4E-E561-4A0F-AA15-5D59E5A857B5}" type="pres">
      <dgm:prSet presAssocID="{EA92DC72-4DA5-40D6-B202-428EF10B0569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775186BC-AB0B-45E3-BD78-37C8F4D58F38}" type="pres">
      <dgm:prSet presAssocID="{44A0C9CA-84A3-44A1-B0C4-A0BF085A522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AD3584-D690-42D6-9733-E4D79C59E42C}" type="pres">
      <dgm:prSet presAssocID="{0A038B5E-D073-4C89-A078-906E16C0DF56}" presName="sibTrans" presStyleLbl="sibTrans2D1" presStyleIdx="1" presStyleCnt="3"/>
      <dgm:spPr/>
      <dgm:t>
        <a:bodyPr/>
        <a:lstStyle/>
        <a:p>
          <a:endParaRPr lang="en-US"/>
        </a:p>
      </dgm:t>
    </dgm:pt>
    <dgm:pt modelId="{853F6B97-AE49-4B2D-BBFA-A58C330A42F6}" type="pres">
      <dgm:prSet presAssocID="{0A038B5E-D073-4C89-A078-906E16C0DF56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00E62BA7-5C6C-4FB2-8175-CF7FEFFB19CC}" type="pres">
      <dgm:prSet presAssocID="{A76F7CE1-18D9-4C50-A180-B01B8CBCEC1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0DB3AE-BE7B-4AEB-BCA6-7520ABFC701C}" type="pres">
      <dgm:prSet presAssocID="{D402EA19-3E4B-41CE-A457-B1553AF9957B}" presName="sibTrans" presStyleLbl="sibTrans2D1" presStyleIdx="2" presStyleCnt="3"/>
      <dgm:spPr/>
      <dgm:t>
        <a:bodyPr/>
        <a:lstStyle/>
        <a:p>
          <a:endParaRPr lang="en-US"/>
        </a:p>
      </dgm:t>
    </dgm:pt>
    <dgm:pt modelId="{C8D1B780-8744-4F46-9BFE-21C8D260EB4C}" type="pres">
      <dgm:prSet presAssocID="{D402EA19-3E4B-41CE-A457-B1553AF9957B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6136A5DB-02C7-4133-A895-E3B02CA418AC}" type="pres">
      <dgm:prSet presAssocID="{517B1B6C-7AB5-48D0-ADC5-F233A44C8B3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1DA618-5419-43D2-8E21-F0EC42996F39}" type="presOf" srcId="{517B1B6C-7AB5-48D0-ADC5-F233A44C8B30}" destId="{6136A5DB-02C7-4133-A895-E3B02CA418AC}" srcOrd="0" destOrd="0" presId="urn:microsoft.com/office/officeart/2005/8/layout/process1"/>
    <dgm:cxn modelId="{447211FE-EEE9-405B-8DF1-80C91D692FA6}" srcId="{0FC5576F-15D4-4AF1-A04A-49CCF992AF80}" destId="{D165077B-B9AE-458F-A6D2-251341E4305D}" srcOrd="0" destOrd="0" parTransId="{FBB1A687-F974-458F-BF1B-6D9AC09B998E}" sibTransId="{EA92DC72-4DA5-40D6-B202-428EF10B0569}"/>
    <dgm:cxn modelId="{B8945D7F-F7D1-4E75-92D2-511CF1FF8F9C}" type="presOf" srcId="{0FC5576F-15D4-4AF1-A04A-49CCF992AF80}" destId="{8C1CF929-A8B7-4991-A7D1-0F6C7B630235}" srcOrd="0" destOrd="0" presId="urn:microsoft.com/office/officeart/2005/8/layout/process1"/>
    <dgm:cxn modelId="{BFDF284F-1512-4151-A299-E2F1EDE43636}" type="presOf" srcId="{0A038B5E-D073-4C89-A078-906E16C0DF56}" destId="{4BAD3584-D690-42D6-9733-E4D79C59E42C}" srcOrd="0" destOrd="0" presId="urn:microsoft.com/office/officeart/2005/8/layout/process1"/>
    <dgm:cxn modelId="{022AB2AC-9366-496D-BB50-05CE034AFF30}" type="presOf" srcId="{EA92DC72-4DA5-40D6-B202-428EF10B0569}" destId="{40C29E5A-40CE-4BE1-8982-84E9CB9ACF3A}" srcOrd="0" destOrd="0" presId="urn:microsoft.com/office/officeart/2005/8/layout/process1"/>
    <dgm:cxn modelId="{6946E702-2A63-423C-A25F-592BB84447A9}" type="presOf" srcId="{D402EA19-3E4B-41CE-A457-B1553AF9957B}" destId="{C8D1B780-8744-4F46-9BFE-21C8D260EB4C}" srcOrd="1" destOrd="0" presId="urn:microsoft.com/office/officeart/2005/8/layout/process1"/>
    <dgm:cxn modelId="{2A86A940-3C44-4D84-9B3D-43939FC96596}" srcId="{0FC5576F-15D4-4AF1-A04A-49CCF992AF80}" destId="{44A0C9CA-84A3-44A1-B0C4-A0BF085A5221}" srcOrd="1" destOrd="0" parTransId="{0D71E788-2CAA-408B-AAE8-DBCF0DF3E59C}" sibTransId="{0A038B5E-D073-4C89-A078-906E16C0DF56}"/>
    <dgm:cxn modelId="{7CA49603-1F5A-45FA-AB1E-41B963455F6C}" type="presOf" srcId="{44A0C9CA-84A3-44A1-B0C4-A0BF085A5221}" destId="{775186BC-AB0B-45E3-BD78-37C8F4D58F38}" srcOrd="0" destOrd="0" presId="urn:microsoft.com/office/officeart/2005/8/layout/process1"/>
    <dgm:cxn modelId="{A9E99D6B-D5A7-4302-91D3-3FBDE527FEAB}" srcId="{0FC5576F-15D4-4AF1-A04A-49CCF992AF80}" destId="{517B1B6C-7AB5-48D0-ADC5-F233A44C8B30}" srcOrd="3" destOrd="0" parTransId="{B34FAEFE-ED1A-4157-8BB2-78BFE1045627}" sibTransId="{902B70A9-6860-4670-813F-266CB46A43F1}"/>
    <dgm:cxn modelId="{A783E24E-6885-49B4-B26F-0BDDFF7BE41F}" type="presOf" srcId="{D402EA19-3E4B-41CE-A457-B1553AF9957B}" destId="{B20DB3AE-BE7B-4AEB-BCA6-7520ABFC701C}" srcOrd="0" destOrd="0" presId="urn:microsoft.com/office/officeart/2005/8/layout/process1"/>
    <dgm:cxn modelId="{76061175-3D42-4A78-8EA8-05D4258F1336}" type="presOf" srcId="{EA92DC72-4DA5-40D6-B202-428EF10B0569}" destId="{866FFF4E-E561-4A0F-AA15-5D59E5A857B5}" srcOrd="1" destOrd="0" presId="urn:microsoft.com/office/officeart/2005/8/layout/process1"/>
    <dgm:cxn modelId="{79209DE8-DCF1-40E5-9B48-7EFAE7628E93}" type="presOf" srcId="{0A038B5E-D073-4C89-A078-906E16C0DF56}" destId="{853F6B97-AE49-4B2D-BBFA-A58C330A42F6}" srcOrd="1" destOrd="0" presId="urn:microsoft.com/office/officeart/2005/8/layout/process1"/>
    <dgm:cxn modelId="{09080725-BCCE-480D-B21E-B709C2874CD9}" type="presOf" srcId="{D165077B-B9AE-458F-A6D2-251341E4305D}" destId="{9A8126DA-478F-43F8-91A3-4BEA865131B4}" srcOrd="0" destOrd="0" presId="urn:microsoft.com/office/officeart/2005/8/layout/process1"/>
    <dgm:cxn modelId="{10A3C49D-C44E-49FB-8F89-70AEE0A0F4CA}" type="presOf" srcId="{A76F7CE1-18D9-4C50-A180-B01B8CBCEC11}" destId="{00E62BA7-5C6C-4FB2-8175-CF7FEFFB19CC}" srcOrd="0" destOrd="0" presId="urn:microsoft.com/office/officeart/2005/8/layout/process1"/>
    <dgm:cxn modelId="{0190365C-D832-4406-9FEB-FC56EB29160C}" srcId="{0FC5576F-15D4-4AF1-A04A-49CCF992AF80}" destId="{A76F7CE1-18D9-4C50-A180-B01B8CBCEC11}" srcOrd="2" destOrd="0" parTransId="{054A332C-66E3-416B-A9CE-57BFE57A3DD2}" sibTransId="{D402EA19-3E4B-41CE-A457-B1553AF9957B}"/>
    <dgm:cxn modelId="{E1FF5513-37AB-4632-A1DD-8C85401D2483}" type="presParOf" srcId="{8C1CF929-A8B7-4991-A7D1-0F6C7B630235}" destId="{9A8126DA-478F-43F8-91A3-4BEA865131B4}" srcOrd="0" destOrd="0" presId="urn:microsoft.com/office/officeart/2005/8/layout/process1"/>
    <dgm:cxn modelId="{4B981384-747A-4BBB-81A4-62A952495B44}" type="presParOf" srcId="{8C1CF929-A8B7-4991-A7D1-0F6C7B630235}" destId="{40C29E5A-40CE-4BE1-8982-84E9CB9ACF3A}" srcOrd="1" destOrd="0" presId="urn:microsoft.com/office/officeart/2005/8/layout/process1"/>
    <dgm:cxn modelId="{DB106285-8212-40ED-9088-39850E5096D0}" type="presParOf" srcId="{40C29E5A-40CE-4BE1-8982-84E9CB9ACF3A}" destId="{866FFF4E-E561-4A0F-AA15-5D59E5A857B5}" srcOrd="0" destOrd="0" presId="urn:microsoft.com/office/officeart/2005/8/layout/process1"/>
    <dgm:cxn modelId="{0DA9C176-59B0-4972-9413-A394099CCB21}" type="presParOf" srcId="{8C1CF929-A8B7-4991-A7D1-0F6C7B630235}" destId="{775186BC-AB0B-45E3-BD78-37C8F4D58F38}" srcOrd="2" destOrd="0" presId="urn:microsoft.com/office/officeart/2005/8/layout/process1"/>
    <dgm:cxn modelId="{EFD070A3-4CED-4F44-ABDF-990AEBCF6D30}" type="presParOf" srcId="{8C1CF929-A8B7-4991-A7D1-0F6C7B630235}" destId="{4BAD3584-D690-42D6-9733-E4D79C59E42C}" srcOrd="3" destOrd="0" presId="urn:microsoft.com/office/officeart/2005/8/layout/process1"/>
    <dgm:cxn modelId="{35DD2933-3CBF-405C-B45D-77F2725B5AC1}" type="presParOf" srcId="{4BAD3584-D690-42D6-9733-E4D79C59E42C}" destId="{853F6B97-AE49-4B2D-BBFA-A58C330A42F6}" srcOrd="0" destOrd="0" presId="urn:microsoft.com/office/officeart/2005/8/layout/process1"/>
    <dgm:cxn modelId="{1D988408-C616-4837-B14F-1D2A811C53EA}" type="presParOf" srcId="{8C1CF929-A8B7-4991-A7D1-0F6C7B630235}" destId="{00E62BA7-5C6C-4FB2-8175-CF7FEFFB19CC}" srcOrd="4" destOrd="0" presId="urn:microsoft.com/office/officeart/2005/8/layout/process1"/>
    <dgm:cxn modelId="{F5929327-519D-4AA2-AB7C-07A111AB7679}" type="presParOf" srcId="{8C1CF929-A8B7-4991-A7D1-0F6C7B630235}" destId="{B20DB3AE-BE7B-4AEB-BCA6-7520ABFC701C}" srcOrd="5" destOrd="0" presId="urn:microsoft.com/office/officeart/2005/8/layout/process1"/>
    <dgm:cxn modelId="{89129B04-01CF-456C-96B8-314C1BC42BDF}" type="presParOf" srcId="{B20DB3AE-BE7B-4AEB-BCA6-7520ABFC701C}" destId="{C8D1B780-8744-4F46-9BFE-21C8D260EB4C}" srcOrd="0" destOrd="0" presId="urn:microsoft.com/office/officeart/2005/8/layout/process1"/>
    <dgm:cxn modelId="{5147B6DC-5E5D-4B44-B39D-B6F7840499E2}" type="presParOf" srcId="{8C1CF929-A8B7-4991-A7D1-0F6C7B630235}" destId="{6136A5DB-02C7-4133-A895-E3B02CA418A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0809BD8-27E0-480F-82E1-5993762255B7}" type="doc">
      <dgm:prSet loTypeId="urn:microsoft.com/office/officeart/2005/8/layout/process1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4D9ACAF-086D-465F-94F3-2069B055FA3D}">
      <dgm:prSet/>
      <dgm:spPr/>
      <dgm:t>
        <a:bodyPr/>
        <a:lstStyle/>
        <a:p>
          <a:pPr rtl="0"/>
          <a:r>
            <a:rPr lang="ru-RU" smtClean="0"/>
            <a:t>Вид субсидии</a:t>
          </a:r>
          <a:r>
            <a:rPr lang="en-US" smtClean="0"/>
            <a:t> - </a:t>
          </a:r>
          <a:r>
            <a:rPr lang="ru-RU" smtClean="0"/>
            <a:t>- импортозамещающие (критерий – использование местных комплектующих, материалов, сырья)</a:t>
          </a:r>
          <a:endParaRPr lang="en-US"/>
        </a:p>
      </dgm:t>
    </dgm:pt>
    <dgm:pt modelId="{8767D634-27A7-4244-A849-F991EFA14316}" type="parTrans" cxnId="{C97EDDB1-BBEE-487F-9F99-2ECAAFE60218}">
      <dgm:prSet/>
      <dgm:spPr/>
      <dgm:t>
        <a:bodyPr/>
        <a:lstStyle/>
        <a:p>
          <a:endParaRPr lang="en-US"/>
        </a:p>
      </dgm:t>
    </dgm:pt>
    <dgm:pt modelId="{2657815D-4FB7-4AE0-A9D7-3CC1A2A84A17}" type="sibTrans" cxnId="{C97EDDB1-BBEE-487F-9F99-2ECAAFE60218}">
      <dgm:prSet/>
      <dgm:spPr/>
      <dgm:t>
        <a:bodyPr/>
        <a:lstStyle/>
        <a:p>
          <a:endParaRPr lang="en-US"/>
        </a:p>
      </dgm:t>
    </dgm:pt>
    <dgm:pt modelId="{EB28031D-F948-43FD-81A4-FED25C6E6E8A}">
      <dgm:prSet/>
      <dgm:spPr/>
      <dgm:t>
        <a:bodyPr/>
        <a:lstStyle/>
        <a:p>
          <a:pPr rtl="0"/>
          <a:r>
            <a:rPr lang="ru-RU" dirty="0" smtClean="0"/>
            <a:t>Роль для МСП</a:t>
          </a:r>
          <a:r>
            <a:rPr lang="en-US" dirty="0" smtClean="0"/>
            <a:t> - </a:t>
          </a:r>
          <a:r>
            <a:rPr lang="ru-RU" dirty="0" smtClean="0"/>
            <a:t>Не высокая, т.к. более эффективны для отдельных крупных предприятий</a:t>
          </a:r>
          <a:endParaRPr lang="en-US" dirty="0"/>
        </a:p>
      </dgm:t>
    </dgm:pt>
    <dgm:pt modelId="{B5AAFAA9-60EC-43E3-B233-713A3B411DF4}" type="parTrans" cxnId="{E7F283E1-CC03-41BD-8682-093544D2B0FD}">
      <dgm:prSet/>
      <dgm:spPr/>
      <dgm:t>
        <a:bodyPr/>
        <a:lstStyle/>
        <a:p>
          <a:endParaRPr lang="en-US"/>
        </a:p>
      </dgm:t>
    </dgm:pt>
    <dgm:pt modelId="{BB8676CE-E87D-43BD-8A5F-92755631B38B}" type="sibTrans" cxnId="{E7F283E1-CC03-41BD-8682-093544D2B0FD}">
      <dgm:prSet/>
      <dgm:spPr/>
      <dgm:t>
        <a:bodyPr/>
        <a:lstStyle/>
        <a:p>
          <a:endParaRPr lang="en-US"/>
        </a:p>
      </dgm:t>
    </dgm:pt>
    <dgm:pt modelId="{17D21C0F-F070-45B2-A183-CC77FA49ABFC}">
      <dgm:prSet/>
      <dgm:spPr/>
      <dgm:t>
        <a:bodyPr/>
        <a:lstStyle/>
        <a:p>
          <a:pPr rtl="0"/>
          <a:r>
            <a:rPr lang="ru-RU" dirty="0" smtClean="0"/>
            <a:t>Риск конфликта</a:t>
          </a:r>
          <a:r>
            <a:rPr lang="en-US" dirty="0" smtClean="0"/>
            <a:t> - </a:t>
          </a:r>
          <a:r>
            <a:rPr lang="ru-RU" dirty="0" smtClean="0"/>
            <a:t>Для МСП как правило большее значение имеет возможность использовать любые наиболее удобные источники поставок – устранение барьеров в целом и в т.ч. при импорте</a:t>
          </a:r>
          <a:endParaRPr lang="en-US" dirty="0"/>
        </a:p>
      </dgm:t>
    </dgm:pt>
    <dgm:pt modelId="{9F7405C7-F41D-4FC2-BD59-D33C50F9FB7D}" type="parTrans" cxnId="{7EBA14F9-2821-4F0A-9163-2B1F842AD03D}">
      <dgm:prSet/>
      <dgm:spPr/>
      <dgm:t>
        <a:bodyPr/>
        <a:lstStyle/>
        <a:p>
          <a:endParaRPr lang="en-US"/>
        </a:p>
      </dgm:t>
    </dgm:pt>
    <dgm:pt modelId="{34C32BB4-877C-4894-8913-EB49011E8C4D}" type="sibTrans" cxnId="{7EBA14F9-2821-4F0A-9163-2B1F842AD03D}">
      <dgm:prSet/>
      <dgm:spPr/>
      <dgm:t>
        <a:bodyPr/>
        <a:lstStyle/>
        <a:p>
          <a:endParaRPr lang="en-US"/>
        </a:p>
      </dgm:t>
    </dgm:pt>
    <dgm:pt modelId="{72806F1E-06E2-46DE-BEA6-4E2BDEC90FF9}">
      <dgm:prSet/>
      <dgm:spPr/>
      <dgm:t>
        <a:bodyPr/>
        <a:lstStyle/>
        <a:p>
          <a:pPr rtl="0"/>
          <a:r>
            <a:rPr lang="ru-RU" dirty="0" smtClean="0"/>
            <a:t>Альтернативная мера</a:t>
          </a:r>
          <a:r>
            <a:rPr lang="en-US" dirty="0" smtClean="0"/>
            <a:t> - </a:t>
          </a:r>
          <a:r>
            <a:rPr lang="ru-RU" dirty="0" smtClean="0"/>
            <a:t>Для МСП как правило большее значение имеет возможность использовать любые наиболее удобные источники поставок – устранение барьеров в целом и в т.ч. при импорте</a:t>
          </a:r>
          <a:endParaRPr lang="en-US" dirty="0"/>
        </a:p>
      </dgm:t>
    </dgm:pt>
    <dgm:pt modelId="{3C61BCCB-9D53-416E-95D6-C85B84145174}" type="parTrans" cxnId="{E02F47A2-464B-4C04-BB1C-0C3CF8F86213}">
      <dgm:prSet/>
      <dgm:spPr/>
      <dgm:t>
        <a:bodyPr/>
        <a:lstStyle/>
        <a:p>
          <a:endParaRPr lang="en-US"/>
        </a:p>
      </dgm:t>
    </dgm:pt>
    <dgm:pt modelId="{E68E2275-D3D5-448E-ACB2-5D9CB0C61A07}" type="sibTrans" cxnId="{E02F47A2-464B-4C04-BB1C-0C3CF8F86213}">
      <dgm:prSet/>
      <dgm:spPr/>
      <dgm:t>
        <a:bodyPr/>
        <a:lstStyle/>
        <a:p>
          <a:endParaRPr lang="en-US"/>
        </a:p>
      </dgm:t>
    </dgm:pt>
    <dgm:pt modelId="{52243428-B40C-412F-B511-B29C0BCD6D85}" type="pres">
      <dgm:prSet presAssocID="{00809BD8-27E0-480F-82E1-5993762255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DF2085-10B8-4274-B8F9-A7D32C587FC0}" type="pres">
      <dgm:prSet presAssocID="{D4D9ACAF-086D-465F-94F3-2069B055FA3D}" presName="node" presStyleLbl="node1" presStyleIdx="0" presStyleCnt="4" custScaleY="1153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2CBD53-09F7-40F0-96F9-66C1F9A04262}" type="pres">
      <dgm:prSet presAssocID="{2657815D-4FB7-4AE0-A9D7-3CC1A2A84A1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7C4A669D-E066-4B24-AD77-A8090B5D2D93}" type="pres">
      <dgm:prSet presAssocID="{2657815D-4FB7-4AE0-A9D7-3CC1A2A84A17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5BC3388-8594-43DE-AA87-4BEC7FB9A842}" type="pres">
      <dgm:prSet presAssocID="{EB28031D-F948-43FD-81A4-FED25C6E6E8A}" presName="node" presStyleLbl="node1" presStyleIdx="1" presStyleCnt="4" custScaleY="1153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0FF4A6-4B6A-4C54-9CD0-51474F04D673}" type="pres">
      <dgm:prSet presAssocID="{BB8676CE-E87D-43BD-8A5F-92755631B38B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8A3E57E-5D01-4683-B3E6-1B7133DB1EBF}" type="pres">
      <dgm:prSet presAssocID="{BB8676CE-E87D-43BD-8A5F-92755631B38B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AC099405-F08A-44B4-8CEF-BE90B7701538}" type="pres">
      <dgm:prSet presAssocID="{17D21C0F-F070-45B2-A183-CC77FA49ABFC}" presName="node" presStyleLbl="node1" presStyleIdx="2" presStyleCnt="4" custScaleY="1153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4F08DE-AD77-447C-85E6-4CB38A0F6613}" type="pres">
      <dgm:prSet presAssocID="{34C32BB4-877C-4894-8913-EB49011E8C4D}" presName="sibTrans" presStyleLbl="sibTrans2D1" presStyleIdx="2" presStyleCnt="3"/>
      <dgm:spPr/>
      <dgm:t>
        <a:bodyPr/>
        <a:lstStyle/>
        <a:p>
          <a:endParaRPr lang="en-US"/>
        </a:p>
      </dgm:t>
    </dgm:pt>
    <dgm:pt modelId="{B83A186A-651C-4F56-8C00-802F7B97025F}" type="pres">
      <dgm:prSet presAssocID="{34C32BB4-877C-4894-8913-EB49011E8C4D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BA693CFA-43A7-43C4-B1F1-7E6B2307EED2}" type="pres">
      <dgm:prSet presAssocID="{72806F1E-06E2-46DE-BEA6-4E2BDEC90FF9}" presName="node" presStyleLbl="node1" presStyleIdx="3" presStyleCnt="4" custScaleY="1153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3660DE-A562-4C38-8130-BE1FD26355F1}" type="presOf" srcId="{72806F1E-06E2-46DE-BEA6-4E2BDEC90FF9}" destId="{BA693CFA-43A7-43C4-B1F1-7E6B2307EED2}" srcOrd="0" destOrd="0" presId="urn:microsoft.com/office/officeart/2005/8/layout/process1"/>
    <dgm:cxn modelId="{319BDC8C-63BF-4773-AFE9-9E5B53279E38}" type="presOf" srcId="{EB28031D-F948-43FD-81A4-FED25C6E6E8A}" destId="{05BC3388-8594-43DE-AA87-4BEC7FB9A842}" srcOrd="0" destOrd="0" presId="urn:microsoft.com/office/officeart/2005/8/layout/process1"/>
    <dgm:cxn modelId="{DB6B4A52-F097-465F-B909-5754E66F3AC8}" type="presOf" srcId="{BB8676CE-E87D-43BD-8A5F-92755631B38B}" destId="{38A3E57E-5D01-4683-B3E6-1B7133DB1EBF}" srcOrd="1" destOrd="0" presId="urn:microsoft.com/office/officeart/2005/8/layout/process1"/>
    <dgm:cxn modelId="{D51A1F8A-A5D1-422F-B277-CE87F73021F7}" type="presOf" srcId="{00809BD8-27E0-480F-82E1-5993762255B7}" destId="{52243428-B40C-412F-B511-B29C0BCD6D85}" srcOrd="0" destOrd="0" presId="urn:microsoft.com/office/officeart/2005/8/layout/process1"/>
    <dgm:cxn modelId="{0764DD17-0424-4323-A0D4-6B9C2D05DDC5}" type="presOf" srcId="{BB8676CE-E87D-43BD-8A5F-92755631B38B}" destId="{280FF4A6-4B6A-4C54-9CD0-51474F04D673}" srcOrd="0" destOrd="0" presId="urn:microsoft.com/office/officeart/2005/8/layout/process1"/>
    <dgm:cxn modelId="{7EBA14F9-2821-4F0A-9163-2B1F842AD03D}" srcId="{00809BD8-27E0-480F-82E1-5993762255B7}" destId="{17D21C0F-F070-45B2-A183-CC77FA49ABFC}" srcOrd="2" destOrd="0" parTransId="{9F7405C7-F41D-4FC2-BD59-D33C50F9FB7D}" sibTransId="{34C32BB4-877C-4894-8913-EB49011E8C4D}"/>
    <dgm:cxn modelId="{E7F283E1-CC03-41BD-8682-093544D2B0FD}" srcId="{00809BD8-27E0-480F-82E1-5993762255B7}" destId="{EB28031D-F948-43FD-81A4-FED25C6E6E8A}" srcOrd="1" destOrd="0" parTransId="{B5AAFAA9-60EC-43E3-B233-713A3B411DF4}" sibTransId="{BB8676CE-E87D-43BD-8A5F-92755631B38B}"/>
    <dgm:cxn modelId="{DFE0D9B3-3F52-4B15-B574-F4A789F41AD8}" type="presOf" srcId="{17D21C0F-F070-45B2-A183-CC77FA49ABFC}" destId="{AC099405-F08A-44B4-8CEF-BE90B7701538}" srcOrd="0" destOrd="0" presId="urn:microsoft.com/office/officeart/2005/8/layout/process1"/>
    <dgm:cxn modelId="{A9CDE2E2-2107-4113-9A8F-5106382394CD}" type="presOf" srcId="{2657815D-4FB7-4AE0-A9D7-3CC1A2A84A17}" destId="{112CBD53-09F7-40F0-96F9-66C1F9A04262}" srcOrd="0" destOrd="0" presId="urn:microsoft.com/office/officeart/2005/8/layout/process1"/>
    <dgm:cxn modelId="{C97EDDB1-BBEE-487F-9F99-2ECAAFE60218}" srcId="{00809BD8-27E0-480F-82E1-5993762255B7}" destId="{D4D9ACAF-086D-465F-94F3-2069B055FA3D}" srcOrd="0" destOrd="0" parTransId="{8767D634-27A7-4244-A849-F991EFA14316}" sibTransId="{2657815D-4FB7-4AE0-A9D7-3CC1A2A84A17}"/>
    <dgm:cxn modelId="{80679F98-8841-4FAF-ADAE-7D99E8666D12}" type="presOf" srcId="{34C32BB4-877C-4894-8913-EB49011E8C4D}" destId="{4C4F08DE-AD77-447C-85E6-4CB38A0F6613}" srcOrd="0" destOrd="0" presId="urn:microsoft.com/office/officeart/2005/8/layout/process1"/>
    <dgm:cxn modelId="{E02F47A2-464B-4C04-BB1C-0C3CF8F86213}" srcId="{00809BD8-27E0-480F-82E1-5993762255B7}" destId="{72806F1E-06E2-46DE-BEA6-4E2BDEC90FF9}" srcOrd="3" destOrd="0" parTransId="{3C61BCCB-9D53-416E-95D6-C85B84145174}" sibTransId="{E68E2275-D3D5-448E-ACB2-5D9CB0C61A07}"/>
    <dgm:cxn modelId="{983130FF-8A37-4D32-851E-A500C1BBF785}" type="presOf" srcId="{2657815D-4FB7-4AE0-A9D7-3CC1A2A84A17}" destId="{7C4A669D-E066-4B24-AD77-A8090B5D2D93}" srcOrd="1" destOrd="0" presId="urn:microsoft.com/office/officeart/2005/8/layout/process1"/>
    <dgm:cxn modelId="{DB02452C-9335-4A45-BD34-4BF68F5C7CCE}" type="presOf" srcId="{D4D9ACAF-086D-465F-94F3-2069B055FA3D}" destId="{91DF2085-10B8-4274-B8F9-A7D32C587FC0}" srcOrd="0" destOrd="0" presId="urn:microsoft.com/office/officeart/2005/8/layout/process1"/>
    <dgm:cxn modelId="{D07E5AC2-1B9A-4883-B5B5-7BBCB3E3450B}" type="presOf" srcId="{34C32BB4-877C-4894-8913-EB49011E8C4D}" destId="{B83A186A-651C-4F56-8C00-802F7B97025F}" srcOrd="1" destOrd="0" presId="urn:microsoft.com/office/officeart/2005/8/layout/process1"/>
    <dgm:cxn modelId="{9D269248-4B91-4F5E-8E5B-D85163AD3974}" type="presParOf" srcId="{52243428-B40C-412F-B511-B29C0BCD6D85}" destId="{91DF2085-10B8-4274-B8F9-A7D32C587FC0}" srcOrd="0" destOrd="0" presId="urn:microsoft.com/office/officeart/2005/8/layout/process1"/>
    <dgm:cxn modelId="{B20379D5-CA08-4D87-9E56-37387B13D77F}" type="presParOf" srcId="{52243428-B40C-412F-B511-B29C0BCD6D85}" destId="{112CBD53-09F7-40F0-96F9-66C1F9A04262}" srcOrd="1" destOrd="0" presId="urn:microsoft.com/office/officeart/2005/8/layout/process1"/>
    <dgm:cxn modelId="{A6918AC9-EED8-40D9-B8A6-2AF9FA27DE36}" type="presParOf" srcId="{112CBD53-09F7-40F0-96F9-66C1F9A04262}" destId="{7C4A669D-E066-4B24-AD77-A8090B5D2D93}" srcOrd="0" destOrd="0" presId="urn:microsoft.com/office/officeart/2005/8/layout/process1"/>
    <dgm:cxn modelId="{2779A974-C5F0-4F8E-B9DE-5A6562E67213}" type="presParOf" srcId="{52243428-B40C-412F-B511-B29C0BCD6D85}" destId="{05BC3388-8594-43DE-AA87-4BEC7FB9A842}" srcOrd="2" destOrd="0" presId="urn:microsoft.com/office/officeart/2005/8/layout/process1"/>
    <dgm:cxn modelId="{861FFD02-8EA9-4027-84BE-5F1CB4DAADE9}" type="presParOf" srcId="{52243428-B40C-412F-B511-B29C0BCD6D85}" destId="{280FF4A6-4B6A-4C54-9CD0-51474F04D673}" srcOrd="3" destOrd="0" presId="urn:microsoft.com/office/officeart/2005/8/layout/process1"/>
    <dgm:cxn modelId="{A7D0CF9B-C0A7-4AE5-9CA4-924C66C3365E}" type="presParOf" srcId="{280FF4A6-4B6A-4C54-9CD0-51474F04D673}" destId="{38A3E57E-5D01-4683-B3E6-1B7133DB1EBF}" srcOrd="0" destOrd="0" presId="urn:microsoft.com/office/officeart/2005/8/layout/process1"/>
    <dgm:cxn modelId="{64EEDF82-E90B-400E-B692-C28838BE123A}" type="presParOf" srcId="{52243428-B40C-412F-B511-B29C0BCD6D85}" destId="{AC099405-F08A-44B4-8CEF-BE90B7701538}" srcOrd="4" destOrd="0" presId="urn:microsoft.com/office/officeart/2005/8/layout/process1"/>
    <dgm:cxn modelId="{A2C52944-FEB5-4FD7-886D-BC8717DFEC08}" type="presParOf" srcId="{52243428-B40C-412F-B511-B29C0BCD6D85}" destId="{4C4F08DE-AD77-447C-85E6-4CB38A0F6613}" srcOrd="5" destOrd="0" presId="urn:microsoft.com/office/officeart/2005/8/layout/process1"/>
    <dgm:cxn modelId="{6E17AEE6-90AF-4210-80B8-A0AFA2B604B4}" type="presParOf" srcId="{4C4F08DE-AD77-447C-85E6-4CB38A0F6613}" destId="{B83A186A-651C-4F56-8C00-802F7B97025F}" srcOrd="0" destOrd="0" presId="urn:microsoft.com/office/officeart/2005/8/layout/process1"/>
    <dgm:cxn modelId="{FA26931D-225F-498F-8347-39C01DE922C2}" type="presParOf" srcId="{52243428-B40C-412F-B511-B29C0BCD6D85}" destId="{BA693CFA-43A7-43C4-B1F1-7E6B2307EED2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E2E33BD-2272-413A-B7EB-5BE79D5D2589}" type="doc">
      <dgm:prSet loTypeId="urn:microsoft.com/office/officeart/2005/8/layout/process1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291FA8F-3A83-498F-8660-02A0F5973533}">
      <dgm:prSet/>
      <dgm:spPr/>
      <dgm:t>
        <a:bodyPr/>
        <a:lstStyle/>
        <a:p>
          <a:pPr rtl="0"/>
          <a:r>
            <a:rPr lang="ru-RU" dirty="0" smtClean="0"/>
            <a:t>Вид субсидии</a:t>
          </a:r>
          <a:r>
            <a:rPr lang="en-US" dirty="0" smtClean="0"/>
            <a:t> - </a:t>
          </a:r>
          <a:r>
            <a:rPr lang="ru-RU" dirty="0" smtClean="0"/>
            <a:t>неспецифические (критерий – возможность доступа для любого лица на общих основаниях)</a:t>
          </a:r>
          <a:endParaRPr lang="en-US" dirty="0"/>
        </a:p>
      </dgm:t>
    </dgm:pt>
    <dgm:pt modelId="{7C1706FB-9515-48B2-8720-D8FA347D60EB}" type="parTrans" cxnId="{57E15A87-0596-4F42-8E59-D039F6737EC0}">
      <dgm:prSet/>
      <dgm:spPr/>
      <dgm:t>
        <a:bodyPr/>
        <a:lstStyle/>
        <a:p>
          <a:endParaRPr lang="en-US"/>
        </a:p>
      </dgm:t>
    </dgm:pt>
    <dgm:pt modelId="{C6581F5E-5185-447B-8D2A-078A3F150964}" type="sibTrans" cxnId="{57E15A87-0596-4F42-8E59-D039F6737EC0}">
      <dgm:prSet/>
      <dgm:spPr/>
      <dgm:t>
        <a:bodyPr/>
        <a:lstStyle/>
        <a:p>
          <a:endParaRPr lang="en-US"/>
        </a:p>
      </dgm:t>
    </dgm:pt>
    <dgm:pt modelId="{E1BE3A55-EAF1-4D03-9603-6A78C739D2F2}">
      <dgm:prSet/>
      <dgm:spPr/>
      <dgm:t>
        <a:bodyPr/>
        <a:lstStyle/>
        <a:p>
          <a:pPr rtl="0"/>
          <a:r>
            <a:rPr lang="ru-RU" dirty="0" smtClean="0"/>
            <a:t>Роль для МСП</a:t>
          </a:r>
          <a:r>
            <a:rPr lang="en-US" dirty="0" smtClean="0"/>
            <a:t> - </a:t>
          </a:r>
          <a:r>
            <a:rPr lang="ru-RU" dirty="0" smtClean="0"/>
            <a:t>Активно используются как общая мера поддержки МСП (малого бизнеса)</a:t>
          </a:r>
          <a:endParaRPr lang="en-US" dirty="0"/>
        </a:p>
      </dgm:t>
    </dgm:pt>
    <dgm:pt modelId="{95BAABAE-43EB-40B5-86AD-4E7A46239AE4}" type="parTrans" cxnId="{C019294C-240B-4320-B040-047523B75543}">
      <dgm:prSet/>
      <dgm:spPr/>
      <dgm:t>
        <a:bodyPr/>
        <a:lstStyle/>
        <a:p>
          <a:endParaRPr lang="en-US"/>
        </a:p>
      </dgm:t>
    </dgm:pt>
    <dgm:pt modelId="{0E859F87-B194-40F1-8D83-5EFF906D191C}" type="sibTrans" cxnId="{C019294C-240B-4320-B040-047523B75543}">
      <dgm:prSet/>
      <dgm:spPr/>
      <dgm:t>
        <a:bodyPr/>
        <a:lstStyle/>
        <a:p>
          <a:endParaRPr lang="en-US"/>
        </a:p>
      </dgm:t>
    </dgm:pt>
    <dgm:pt modelId="{B0F4B316-3D64-4409-A3A9-C46D7DE87711}">
      <dgm:prSet/>
      <dgm:spPr/>
      <dgm:t>
        <a:bodyPr/>
        <a:lstStyle/>
        <a:p>
          <a:pPr rtl="0"/>
          <a:r>
            <a:rPr lang="ru-RU" smtClean="0"/>
            <a:t>Риск конфликта</a:t>
          </a:r>
          <a:r>
            <a:rPr lang="en-US" smtClean="0"/>
            <a:t> - </a:t>
          </a:r>
          <a:r>
            <a:rPr lang="ru-RU" smtClean="0"/>
            <a:t>Нет </a:t>
          </a:r>
          <a:endParaRPr lang="en-US"/>
        </a:p>
      </dgm:t>
    </dgm:pt>
    <dgm:pt modelId="{5FE1A889-8BAA-41AD-82A3-563D5E0B5FE4}" type="parTrans" cxnId="{D1CFD993-AD74-4E31-89E9-EAFF4B56B30F}">
      <dgm:prSet/>
      <dgm:spPr/>
      <dgm:t>
        <a:bodyPr/>
        <a:lstStyle/>
        <a:p>
          <a:endParaRPr lang="en-US"/>
        </a:p>
      </dgm:t>
    </dgm:pt>
    <dgm:pt modelId="{759CF316-A724-46BB-95CD-62DD0C4C2467}" type="sibTrans" cxnId="{D1CFD993-AD74-4E31-89E9-EAFF4B56B30F}">
      <dgm:prSet/>
      <dgm:spPr/>
      <dgm:t>
        <a:bodyPr/>
        <a:lstStyle/>
        <a:p>
          <a:endParaRPr lang="en-US"/>
        </a:p>
      </dgm:t>
    </dgm:pt>
    <dgm:pt modelId="{2166D407-18CA-4DDD-A8DB-FB611DA9C813}">
      <dgm:prSet/>
      <dgm:spPr/>
      <dgm:t>
        <a:bodyPr/>
        <a:lstStyle/>
        <a:p>
          <a:pPr rtl="0"/>
          <a:r>
            <a:rPr lang="ru-RU" smtClean="0"/>
            <a:t>Альтернативная мера</a:t>
          </a:r>
          <a:r>
            <a:rPr lang="en-US" smtClean="0"/>
            <a:t> - </a:t>
          </a:r>
          <a:r>
            <a:rPr lang="ru-RU" smtClean="0"/>
            <a:t>Не требуется</a:t>
          </a:r>
          <a:endParaRPr lang="en-US"/>
        </a:p>
      </dgm:t>
    </dgm:pt>
    <dgm:pt modelId="{5EA18240-56A7-45EE-8D09-D3C9EF14E05D}" type="parTrans" cxnId="{F0D5A3AF-6F92-430C-8390-7C9A3A6FF0AB}">
      <dgm:prSet/>
      <dgm:spPr/>
      <dgm:t>
        <a:bodyPr/>
        <a:lstStyle/>
        <a:p>
          <a:endParaRPr lang="en-US"/>
        </a:p>
      </dgm:t>
    </dgm:pt>
    <dgm:pt modelId="{C6248734-3330-4F41-BE57-5136F6792F54}" type="sibTrans" cxnId="{F0D5A3AF-6F92-430C-8390-7C9A3A6FF0AB}">
      <dgm:prSet/>
      <dgm:spPr/>
      <dgm:t>
        <a:bodyPr/>
        <a:lstStyle/>
        <a:p>
          <a:endParaRPr lang="en-US"/>
        </a:p>
      </dgm:t>
    </dgm:pt>
    <dgm:pt modelId="{4D8DE37A-C5C0-46EC-AB5F-04F1CA14D58E}" type="pres">
      <dgm:prSet presAssocID="{AE2E33BD-2272-413A-B7EB-5BE79D5D258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D75C8E-CD23-46DF-AD84-3B33B3586C01}" type="pres">
      <dgm:prSet presAssocID="{A291FA8F-3A83-498F-8660-02A0F5973533}" presName="node" presStyleLbl="node1" presStyleIdx="0" presStyleCnt="4" custScaleY="1251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0C102F-559C-46CA-BFCC-85011DC3D8C1}" type="pres">
      <dgm:prSet presAssocID="{C6581F5E-5185-447B-8D2A-078A3F150964}" presName="sibTrans" presStyleLbl="sibTrans2D1" presStyleIdx="0" presStyleCnt="3"/>
      <dgm:spPr/>
      <dgm:t>
        <a:bodyPr/>
        <a:lstStyle/>
        <a:p>
          <a:endParaRPr lang="en-US"/>
        </a:p>
      </dgm:t>
    </dgm:pt>
    <dgm:pt modelId="{CFB41390-F630-4CEF-AE01-693C530BA63D}" type="pres">
      <dgm:prSet presAssocID="{C6581F5E-5185-447B-8D2A-078A3F150964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D26DA500-D85A-4942-BFC9-6C669D9311BB}" type="pres">
      <dgm:prSet presAssocID="{E1BE3A55-EAF1-4D03-9603-6A78C739D2F2}" presName="node" presStyleLbl="node1" presStyleIdx="1" presStyleCnt="4" custScaleY="1251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B30674-EB5F-474F-92C1-E9F79EB25487}" type="pres">
      <dgm:prSet presAssocID="{0E859F87-B194-40F1-8D83-5EFF906D191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02990882-CAAF-4376-887D-6E1DE59342B0}" type="pres">
      <dgm:prSet presAssocID="{0E859F87-B194-40F1-8D83-5EFF906D191C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3AD2D51-2993-4C6F-855D-C9CD2DE5F175}" type="pres">
      <dgm:prSet presAssocID="{B0F4B316-3D64-4409-A3A9-C46D7DE87711}" presName="node" presStyleLbl="node1" presStyleIdx="2" presStyleCnt="4" custScaleY="1251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B0994C-A86F-4527-8619-794654DDCDD6}" type="pres">
      <dgm:prSet presAssocID="{759CF316-A724-46BB-95CD-62DD0C4C246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11C4B33-8803-4BC1-AB9C-FC559727D422}" type="pres">
      <dgm:prSet presAssocID="{759CF316-A724-46BB-95CD-62DD0C4C2467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248C13FB-942F-4E06-A64C-861C50F74EC7}" type="pres">
      <dgm:prSet presAssocID="{2166D407-18CA-4DDD-A8DB-FB611DA9C813}" presName="node" presStyleLbl="node1" presStyleIdx="3" presStyleCnt="4" custScaleY="1251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F547F0-792F-45FE-A477-258A008C38E2}" type="presOf" srcId="{B0F4B316-3D64-4409-A3A9-C46D7DE87711}" destId="{33AD2D51-2993-4C6F-855D-C9CD2DE5F175}" srcOrd="0" destOrd="0" presId="urn:microsoft.com/office/officeart/2005/8/layout/process1"/>
    <dgm:cxn modelId="{514EB73A-F16A-46EA-B2DE-330F794E89AE}" type="presOf" srcId="{E1BE3A55-EAF1-4D03-9603-6A78C739D2F2}" destId="{D26DA500-D85A-4942-BFC9-6C669D9311BB}" srcOrd="0" destOrd="0" presId="urn:microsoft.com/office/officeart/2005/8/layout/process1"/>
    <dgm:cxn modelId="{9FCE55BF-B462-4A9D-9921-3A5EC7A11C52}" type="presOf" srcId="{759CF316-A724-46BB-95CD-62DD0C4C2467}" destId="{C6B0994C-A86F-4527-8619-794654DDCDD6}" srcOrd="0" destOrd="0" presId="urn:microsoft.com/office/officeart/2005/8/layout/process1"/>
    <dgm:cxn modelId="{C019294C-240B-4320-B040-047523B75543}" srcId="{AE2E33BD-2272-413A-B7EB-5BE79D5D2589}" destId="{E1BE3A55-EAF1-4D03-9603-6A78C739D2F2}" srcOrd="1" destOrd="0" parTransId="{95BAABAE-43EB-40B5-86AD-4E7A46239AE4}" sibTransId="{0E859F87-B194-40F1-8D83-5EFF906D191C}"/>
    <dgm:cxn modelId="{85D828D8-4BC2-4A05-898F-6D4E4BACA02E}" type="presOf" srcId="{C6581F5E-5185-447B-8D2A-078A3F150964}" destId="{900C102F-559C-46CA-BFCC-85011DC3D8C1}" srcOrd="0" destOrd="0" presId="urn:microsoft.com/office/officeart/2005/8/layout/process1"/>
    <dgm:cxn modelId="{4BE6E578-9310-4046-B20D-E3E44631871B}" type="presOf" srcId="{2166D407-18CA-4DDD-A8DB-FB611DA9C813}" destId="{248C13FB-942F-4E06-A64C-861C50F74EC7}" srcOrd="0" destOrd="0" presId="urn:microsoft.com/office/officeart/2005/8/layout/process1"/>
    <dgm:cxn modelId="{708C55E7-09D6-4F1C-9AE3-B822D15BE089}" type="presOf" srcId="{C6581F5E-5185-447B-8D2A-078A3F150964}" destId="{CFB41390-F630-4CEF-AE01-693C530BA63D}" srcOrd="1" destOrd="0" presId="urn:microsoft.com/office/officeart/2005/8/layout/process1"/>
    <dgm:cxn modelId="{F0D5A3AF-6F92-430C-8390-7C9A3A6FF0AB}" srcId="{AE2E33BD-2272-413A-B7EB-5BE79D5D2589}" destId="{2166D407-18CA-4DDD-A8DB-FB611DA9C813}" srcOrd="3" destOrd="0" parTransId="{5EA18240-56A7-45EE-8D09-D3C9EF14E05D}" sibTransId="{C6248734-3330-4F41-BE57-5136F6792F54}"/>
    <dgm:cxn modelId="{06FEAD8A-2334-4CC7-8D00-F2DB39D1BA69}" type="presOf" srcId="{A291FA8F-3A83-498F-8660-02A0F5973533}" destId="{78D75C8E-CD23-46DF-AD84-3B33B3586C01}" srcOrd="0" destOrd="0" presId="urn:microsoft.com/office/officeart/2005/8/layout/process1"/>
    <dgm:cxn modelId="{01743DA9-FD8A-4A62-B721-0C56A591AA72}" type="presOf" srcId="{0E859F87-B194-40F1-8D83-5EFF906D191C}" destId="{02990882-CAAF-4376-887D-6E1DE59342B0}" srcOrd="1" destOrd="0" presId="urn:microsoft.com/office/officeart/2005/8/layout/process1"/>
    <dgm:cxn modelId="{D1CFD993-AD74-4E31-89E9-EAFF4B56B30F}" srcId="{AE2E33BD-2272-413A-B7EB-5BE79D5D2589}" destId="{B0F4B316-3D64-4409-A3A9-C46D7DE87711}" srcOrd="2" destOrd="0" parTransId="{5FE1A889-8BAA-41AD-82A3-563D5E0B5FE4}" sibTransId="{759CF316-A724-46BB-95CD-62DD0C4C2467}"/>
    <dgm:cxn modelId="{57E15A87-0596-4F42-8E59-D039F6737EC0}" srcId="{AE2E33BD-2272-413A-B7EB-5BE79D5D2589}" destId="{A291FA8F-3A83-498F-8660-02A0F5973533}" srcOrd="0" destOrd="0" parTransId="{7C1706FB-9515-48B2-8720-D8FA347D60EB}" sibTransId="{C6581F5E-5185-447B-8D2A-078A3F150964}"/>
    <dgm:cxn modelId="{ADFDD791-057B-4330-AD2F-D3704C45D963}" type="presOf" srcId="{AE2E33BD-2272-413A-B7EB-5BE79D5D2589}" destId="{4D8DE37A-C5C0-46EC-AB5F-04F1CA14D58E}" srcOrd="0" destOrd="0" presId="urn:microsoft.com/office/officeart/2005/8/layout/process1"/>
    <dgm:cxn modelId="{5F7CAB7B-81F5-4906-B013-2506E78730F4}" type="presOf" srcId="{759CF316-A724-46BB-95CD-62DD0C4C2467}" destId="{811C4B33-8803-4BC1-AB9C-FC559727D422}" srcOrd="1" destOrd="0" presId="urn:microsoft.com/office/officeart/2005/8/layout/process1"/>
    <dgm:cxn modelId="{E08EC56C-803C-4054-8B3E-522CDBEDF900}" type="presOf" srcId="{0E859F87-B194-40F1-8D83-5EFF906D191C}" destId="{95B30674-EB5F-474F-92C1-E9F79EB25487}" srcOrd="0" destOrd="0" presId="urn:microsoft.com/office/officeart/2005/8/layout/process1"/>
    <dgm:cxn modelId="{B42F7E02-95F8-42C5-8BD0-8348F4C6C6E7}" type="presParOf" srcId="{4D8DE37A-C5C0-46EC-AB5F-04F1CA14D58E}" destId="{78D75C8E-CD23-46DF-AD84-3B33B3586C01}" srcOrd="0" destOrd="0" presId="urn:microsoft.com/office/officeart/2005/8/layout/process1"/>
    <dgm:cxn modelId="{DB04DE20-6E7A-4D4A-81D4-88050F7CF06E}" type="presParOf" srcId="{4D8DE37A-C5C0-46EC-AB5F-04F1CA14D58E}" destId="{900C102F-559C-46CA-BFCC-85011DC3D8C1}" srcOrd="1" destOrd="0" presId="urn:microsoft.com/office/officeart/2005/8/layout/process1"/>
    <dgm:cxn modelId="{D658D287-DE8B-4338-92D2-A1D21ABBF020}" type="presParOf" srcId="{900C102F-559C-46CA-BFCC-85011DC3D8C1}" destId="{CFB41390-F630-4CEF-AE01-693C530BA63D}" srcOrd="0" destOrd="0" presId="urn:microsoft.com/office/officeart/2005/8/layout/process1"/>
    <dgm:cxn modelId="{7478EB7E-C704-4AE6-9625-C12710C2CCDD}" type="presParOf" srcId="{4D8DE37A-C5C0-46EC-AB5F-04F1CA14D58E}" destId="{D26DA500-D85A-4942-BFC9-6C669D9311BB}" srcOrd="2" destOrd="0" presId="urn:microsoft.com/office/officeart/2005/8/layout/process1"/>
    <dgm:cxn modelId="{2C27BCA9-EBD9-46E6-9425-1DE6B58777DB}" type="presParOf" srcId="{4D8DE37A-C5C0-46EC-AB5F-04F1CA14D58E}" destId="{95B30674-EB5F-474F-92C1-E9F79EB25487}" srcOrd="3" destOrd="0" presId="urn:microsoft.com/office/officeart/2005/8/layout/process1"/>
    <dgm:cxn modelId="{894CF85A-222E-4D9D-8D29-E16E41334000}" type="presParOf" srcId="{95B30674-EB5F-474F-92C1-E9F79EB25487}" destId="{02990882-CAAF-4376-887D-6E1DE59342B0}" srcOrd="0" destOrd="0" presId="urn:microsoft.com/office/officeart/2005/8/layout/process1"/>
    <dgm:cxn modelId="{33B545FB-2A20-40DA-85B0-5AF08D15523C}" type="presParOf" srcId="{4D8DE37A-C5C0-46EC-AB5F-04F1CA14D58E}" destId="{33AD2D51-2993-4C6F-855D-C9CD2DE5F175}" srcOrd="4" destOrd="0" presId="urn:microsoft.com/office/officeart/2005/8/layout/process1"/>
    <dgm:cxn modelId="{7D6CEA20-22D3-404A-88AC-D3785F4A6D92}" type="presParOf" srcId="{4D8DE37A-C5C0-46EC-AB5F-04F1CA14D58E}" destId="{C6B0994C-A86F-4527-8619-794654DDCDD6}" srcOrd="5" destOrd="0" presId="urn:microsoft.com/office/officeart/2005/8/layout/process1"/>
    <dgm:cxn modelId="{9863EF68-21C6-4C36-863F-6697473A1569}" type="presParOf" srcId="{C6B0994C-A86F-4527-8619-794654DDCDD6}" destId="{811C4B33-8803-4BC1-AB9C-FC559727D422}" srcOrd="0" destOrd="0" presId="urn:microsoft.com/office/officeart/2005/8/layout/process1"/>
    <dgm:cxn modelId="{1131BA0B-B4CD-4143-A737-4E30A998DA1D}" type="presParOf" srcId="{4D8DE37A-C5C0-46EC-AB5F-04F1CA14D58E}" destId="{248C13FB-942F-4E06-A64C-861C50F74EC7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2ED1515-D674-465A-BE83-20FDD4EB782B}" type="doc">
      <dgm:prSet loTypeId="urn:microsoft.com/office/officeart/2005/8/layout/process1" loCatId="process" qsTypeId="urn:microsoft.com/office/officeart/2005/8/quickstyle/3d3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764BFD4-3B96-469A-8920-D7A3772A0A21}">
      <dgm:prSet/>
      <dgm:spPr/>
      <dgm:t>
        <a:bodyPr/>
        <a:lstStyle/>
        <a:p>
          <a:pPr rtl="0"/>
          <a:r>
            <a:rPr lang="ru-RU" smtClean="0"/>
            <a:t>Вид субсидии</a:t>
          </a:r>
          <a:r>
            <a:rPr lang="en-US" smtClean="0"/>
            <a:t> - de minimis</a:t>
          </a:r>
          <a:r>
            <a:rPr lang="ru-RU" smtClean="0"/>
            <a:t> субсидии ((но жесткое исключение экспортных сохраняется) &lt; 1% от стоимости товара</a:t>
          </a:r>
          <a:endParaRPr lang="en-US"/>
        </a:p>
      </dgm:t>
    </dgm:pt>
    <dgm:pt modelId="{7ABEE13C-B0F8-4185-9467-D65BA8D1EE29}" type="parTrans" cxnId="{2B4F060F-628F-4076-B70E-9EE5BA814196}">
      <dgm:prSet/>
      <dgm:spPr/>
      <dgm:t>
        <a:bodyPr/>
        <a:lstStyle/>
        <a:p>
          <a:endParaRPr lang="en-US"/>
        </a:p>
      </dgm:t>
    </dgm:pt>
    <dgm:pt modelId="{3A3F1941-BF5A-4C05-9E4F-788816E11240}" type="sibTrans" cxnId="{2B4F060F-628F-4076-B70E-9EE5BA814196}">
      <dgm:prSet/>
      <dgm:spPr/>
      <dgm:t>
        <a:bodyPr/>
        <a:lstStyle/>
        <a:p>
          <a:endParaRPr lang="en-US"/>
        </a:p>
      </dgm:t>
    </dgm:pt>
    <dgm:pt modelId="{21B85C0B-0393-46B9-BAE0-758CB483374B}">
      <dgm:prSet/>
      <dgm:spPr/>
      <dgm:t>
        <a:bodyPr/>
        <a:lstStyle/>
        <a:p>
          <a:pPr rtl="0"/>
          <a:r>
            <a:rPr lang="ru-RU" dirty="0" smtClean="0"/>
            <a:t>Роль для МСП</a:t>
          </a:r>
          <a:r>
            <a:rPr lang="en-US" dirty="0" smtClean="0"/>
            <a:t> - </a:t>
          </a:r>
          <a:r>
            <a:rPr lang="ru-RU" dirty="0" smtClean="0"/>
            <a:t>Не являются эффективными для МПС</a:t>
          </a:r>
          <a:endParaRPr lang="en-US" dirty="0"/>
        </a:p>
      </dgm:t>
    </dgm:pt>
    <dgm:pt modelId="{FF75341C-4767-4E5A-BAEA-DE4315F9B99E}" type="parTrans" cxnId="{26B15D58-090B-42F9-AE56-C1C19C039B8D}">
      <dgm:prSet/>
      <dgm:spPr/>
      <dgm:t>
        <a:bodyPr/>
        <a:lstStyle/>
        <a:p>
          <a:endParaRPr lang="en-US"/>
        </a:p>
      </dgm:t>
    </dgm:pt>
    <dgm:pt modelId="{534B086B-66CC-486E-995E-DA122037D745}" type="sibTrans" cxnId="{26B15D58-090B-42F9-AE56-C1C19C039B8D}">
      <dgm:prSet/>
      <dgm:spPr/>
      <dgm:t>
        <a:bodyPr/>
        <a:lstStyle/>
        <a:p>
          <a:endParaRPr lang="en-US"/>
        </a:p>
      </dgm:t>
    </dgm:pt>
    <dgm:pt modelId="{8FC4A9F1-6924-485A-A865-700FB78643C5}">
      <dgm:prSet/>
      <dgm:spPr/>
      <dgm:t>
        <a:bodyPr/>
        <a:lstStyle/>
        <a:p>
          <a:pPr rtl="0"/>
          <a:r>
            <a:rPr lang="ru-RU" smtClean="0"/>
            <a:t>Риск конфликта</a:t>
          </a:r>
          <a:r>
            <a:rPr lang="en-US" smtClean="0"/>
            <a:t> - </a:t>
          </a:r>
          <a:r>
            <a:rPr lang="ru-RU" smtClean="0"/>
            <a:t>Нет </a:t>
          </a:r>
          <a:endParaRPr lang="en-US"/>
        </a:p>
      </dgm:t>
    </dgm:pt>
    <dgm:pt modelId="{3F1BAFF9-0270-4320-B584-F2D031D9AEBB}" type="parTrans" cxnId="{9EB9BB24-299F-422A-B407-57ACE6A846D8}">
      <dgm:prSet/>
      <dgm:spPr/>
      <dgm:t>
        <a:bodyPr/>
        <a:lstStyle/>
        <a:p>
          <a:endParaRPr lang="en-US"/>
        </a:p>
      </dgm:t>
    </dgm:pt>
    <dgm:pt modelId="{8F136265-0FB0-4E0D-996F-73581692A895}" type="sibTrans" cxnId="{9EB9BB24-299F-422A-B407-57ACE6A846D8}">
      <dgm:prSet/>
      <dgm:spPr/>
      <dgm:t>
        <a:bodyPr/>
        <a:lstStyle/>
        <a:p>
          <a:endParaRPr lang="en-US"/>
        </a:p>
      </dgm:t>
    </dgm:pt>
    <dgm:pt modelId="{E602790A-DE11-4625-BC76-E6352FB73E6E}">
      <dgm:prSet/>
      <dgm:spPr/>
      <dgm:t>
        <a:bodyPr/>
        <a:lstStyle/>
        <a:p>
          <a:pPr rtl="0"/>
          <a:r>
            <a:rPr lang="ru-RU" smtClean="0"/>
            <a:t>Альтернативная мера</a:t>
          </a:r>
          <a:r>
            <a:rPr lang="en-US" smtClean="0"/>
            <a:t> - </a:t>
          </a:r>
          <a:r>
            <a:rPr lang="ru-RU" smtClean="0"/>
            <a:t>Не требуется</a:t>
          </a:r>
          <a:endParaRPr lang="en-US"/>
        </a:p>
      </dgm:t>
    </dgm:pt>
    <dgm:pt modelId="{5B1A05D6-FDAE-411D-9D82-61D88B3AC2B1}" type="parTrans" cxnId="{AD8903E7-C4C4-4810-9D43-4C2C158CE3F3}">
      <dgm:prSet/>
      <dgm:spPr/>
      <dgm:t>
        <a:bodyPr/>
        <a:lstStyle/>
        <a:p>
          <a:endParaRPr lang="en-US"/>
        </a:p>
      </dgm:t>
    </dgm:pt>
    <dgm:pt modelId="{50A46D6F-7C65-4D6F-8660-5AE04341C3E1}" type="sibTrans" cxnId="{AD8903E7-C4C4-4810-9D43-4C2C158CE3F3}">
      <dgm:prSet/>
      <dgm:spPr/>
      <dgm:t>
        <a:bodyPr/>
        <a:lstStyle/>
        <a:p>
          <a:endParaRPr lang="en-US"/>
        </a:p>
      </dgm:t>
    </dgm:pt>
    <dgm:pt modelId="{6E9A53C2-D292-40C0-AD97-BA5E1158ACA7}" type="pres">
      <dgm:prSet presAssocID="{82ED1515-D674-465A-BE83-20FDD4EB782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2405FA-DA39-41FE-A5A9-3F658CFF631D}" type="pres">
      <dgm:prSet presAssocID="{A764BFD4-3B96-469A-8920-D7A3772A0A2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0EC8A5-885A-4924-ABDC-8204E5E58C34}" type="pres">
      <dgm:prSet presAssocID="{3A3F1941-BF5A-4C05-9E4F-788816E1124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30AC18AB-2A9C-4D04-947D-162D70AD86B6}" type="pres">
      <dgm:prSet presAssocID="{3A3F1941-BF5A-4C05-9E4F-788816E1124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C550CC65-E2FD-47EB-A099-9F19DEFB8A7D}" type="pres">
      <dgm:prSet presAssocID="{21B85C0B-0393-46B9-BAE0-758CB48337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1CE3A-9E11-4986-910D-660E92BE4AC6}" type="pres">
      <dgm:prSet presAssocID="{534B086B-66CC-486E-995E-DA122037D74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EAE9A76A-4CA9-40AD-8C2B-9DE6236C4BCB}" type="pres">
      <dgm:prSet presAssocID="{534B086B-66CC-486E-995E-DA122037D745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0FEAF8E0-6C6B-4B0A-BC3F-EAD2E78C1F8A}" type="pres">
      <dgm:prSet presAssocID="{8FC4A9F1-6924-485A-A865-700FB78643C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7D73B3-3E55-46DB-BC53-684063B5EF77}" type="pres">
      <dgm:prSet presAssocID="{8F136265-0FB0-4E0D-996F-73581692A895}" presName="sibTrans" presStyleLbl="sibTrans2D1" presStyleIdx="2" presStyleCnt="3"/>
      <dgm:spPr/>
      <dgm:t>
        <a:bodyPr/>
        <a:lstStyle/>
        <a:p>
          <a:endParaRPr lang="en-US"/>
        </a:p>
      </dgm:t>
    </dgm:pt>
    <dgm:pt modelId="{4DC4D399-1E44-42A9-994F-331286C3E340}" type="pres">
      <dgm:prSet presAssocID="{8F136265-0FB0-4E0D-996F-73581692A895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76FAE5DD-2DD7-4136-A6E9-085000090AE0}" type="pres">
      <dgm:prSet presAssocID="{E602790A-DE11-4625-BC76-E6352FB73E6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1D4682-0C8A-49A1-982D-443CFD7DE2D5}" type="presOf" srcId="{3A3F1941-BF5A-4C05-9E4F-788816E11240}" destId="{30AC18AB-2A9C-4D04-947D-162D70AD86B6}" srcOrd="1" destOrd="0" presId="urn:microsoft.com/office/officeart/2005/8/layout/process1"/>
    <dgm:cxn modelId="{084DE895-66C2-455D-ADAA-DEF82F3E6362}" type="presOf" srcId="{8F136265-0FB0-4E0D-996F-73581692A895}" destId="{0B7D73B3-3E55-46DB-BC53-684063B5EF77}" srcOrd="0" destOrd="0" presId="urn:microsoft.com/office/officeart/2005/8/layout/process1"/>
    <dgm:cxn modelId="{3B34DAE4-B0F2-40FC-A13E-8D6BB00FB834}" type="presOf" srcId="{534B086B-66CC-486E-995E-DA122037D745}" destId="{C3A1CE3A-9E11-4986-910D-660E92BE4AC6}" srcOrd="0" destOrd="0" presId="urn:microsoft.com/office/officeart/2005/8/layout/process1"/>
    <dgm:cxn modelId="{9114D263-585C-4EF1-8F4C-4FC6082EF625}" type="presOf" srcId="{E602790A-DE11-4625-BC76-E6352FB73E6E}" destId="{76FAE5DD-2DD7-4136-A6E9-085000090AE0}" srcOrd="0" destOrd="0" presId="urn:microsoft.com/office/officeart/2005/8/layout/process1"/>
    <dgm:cxn modelId="{9EB9BB24-299F-422A-B407-57ACE6A846D8}" srcId="{82ED1515-D674-465A-BE83-20FDD4EB782B}" destId="{8FC4A9F1-6924-485A-A865-700FB78643C5}" srcOrd="2" destOrd="0" parTransId="{3F1BAFF9-0270-4320-B584-F2D031D9AEBB}" sibTransId="{8F136265-0FB0-4E0D-996F-73581692A895}"/>
    <dgm:cxn modelId="{2B4F060F-628F-4076-B70E-9EE5BA814196}" srcId="{82ED1515-D674-465A-BE83-20FDD4EB782B}" destId="{A764BFD4-3B96-469A-8920-D7A3772A0A21}" srcOrd="0" destOrd="0" parTransId="{7ABEE13C-B0F8-4185-9467-D65BA8D1EE29}" sibTransId="{3A3F1941-BF5A-4C05-9E4F-788816E11240}"/>
    <dgm:cxn modelId="{82F47661-036A-4A9D-962A-3BB08236B451}" type="presOf" srcId="{82ED1515-D674-465A-BE83-20FDD4EB782B}" destId="{6E9A53C2-D292-40C0-AD97-BA5E1158ACA7}" srcOrd="0" destOrd="0" presId="urn:microsoft.com/office/officeart/2005/8/layout/process1"/>
    <dgm:cxn modelId="{62757696-784E-473B-B271-B60971AF137B}" type="presOf" srcId="{21B85C0B-0393-46B9-BAE0-758CB483374B}" destId="{C550CC65-E2FD-47EB-A099-9F19DEFB8A7D}" srcOrd="0" destOrd="0" presId="urn:microsoft.com/office/officeart/2005/8/layout/process1"/>
    <dgm:cxn modelId="{AD8903E7-C4C4-4810-9D43-4C2C158CE3F3}" srcId="{82ED1515-D674-465A-BE83-20FDD4EB782B}" destId="{E602790A-DE11-4625-BC76-E6352FB73E6E}" srcOrd="3" destOrd="0" parTransId="{5B1A05D6-FDAE-411D-9D82-61D88B3AC2B1}" sibTransId="{50A46D6F-7C65-4D6F-8660-5AE04341C3E1}"/>
    <dgm:cxn modelId="{26B15D58-090B-42F9-AE56-C1C19C039B8D}" srcId="{82ED1515-D674-465A-BE83-20FDD4EB782B}" destId="{21B85C0B-0393-46B9-BAE0-758CB483374B}" srcOrd="1" destOrd="0" parTransId="{FF75341C-4767-4E5A-BAEA-DE4315F9B99E}" sibTransId="{534B086B-66CC-486E-995E-DA122037D745}"/>
    <dgm:cxn modelId="{53CFABA2-C403-47CF-85F5-604078CBEB84}" type="presOf" srcId="{A764BFD4-3B96-469A-8920-D7A3772A0A21}" destId="{262405FA-DA39-41FE-A5A9-3F658CFF631D}" srcOrd="0" destOrd="0" presId="urn:microsoft.com/office/officeart/2005/8/layout/process1"/>
    <dgm:cxn modelId="{A966651E-83F2-4DFF-AE42-172165B81ADB}" type="presOf" srcId="{534B086B-66CC-486E-995E-DA122037D745}" destId="{EAE9A76A-4CA9-40AD-8C2B-9DE6236C4BCB}" srcOrd="1" destOrd="0" presId="urn:microsoft.com/office/officeart/2005/8/layout/process1"/>
    <dgm:cxn modelId="{383B5335-29DE-489D-8044-387C57E740E4}" type="presOf" srcId="{8F136265-0FB0-4E0D-996F-73581692A895}" destId="{4DC4D399-1E44-42A9-994F-331286C3E340}" srcOrd="1" destOrd="0" presId="urn:microsoft.com/office/officeart/2005/8/layout/process1"/>
    <dgm:cxn modelId="{94B13C74-441D-40CD-898F-0573B05952E8}" type="presOf" srcId="{8FC4A9F1-6924-485A-A865-700FB78643C5}" destId="{0FEAF8E0-6C6B-4B0A-BC3F-EAD2E78C1F8A}" srcOrd="0" destOrd="0" presId="urn:microsoft.com/office/officeart/2005/8/layout/process1"/>
    <dgm:cxn modelId="{91ED5F47-7AE8-428E-B42D-29F28BADC8C8}" type="presOf" srcId="{3A3F1941-BF5A-4C05-9E4F-788816E11240}" destId="{300EC8A5-885A-4924-ABDC-8204E5E58C34}" srcOrd="0" destOrd="0" presId="urn:microsoft.com/office/officeart/2005/8/layout/process1"/>
    <dgm:cxn modelId="{26D981AF-FEA2-44E0-BD50-9CD45EF8FDFA}" type="presParOf" srcId="{6E9A53C2-D292-40C0-AD97-BA5E1158ACA7}" destId="{262405FA-DA39-41FE-A5A9-3F658CFF631D}" srcOrd="0" destOrd="0" presId="urn:microsoft.com/office/officeart/2005/8/layout/process1"/>
    <dgm:cxn modelId="{FAF61346-13C9-4CF8-A0C7-DC95ABE10BA7}" type="presParOf" srcId="{6E9A53C2-D292-40C0-AD97-BA5E1158ACA7}" destId="{300EC8A5-885A-4924-ABDC-8204E5E58C34}" srcOrd="1" destOrd="0" presId="urn:microsoft.com/office/officeart/2005/8/layout/process1"/>
    <dgm:cxn modelId="{A81ABE66-756B-49F3-A640-DBF2BEC1286F}" type="presParOf" srcId="{300EC8A5-885A-4924-ABDC-8204E5E58C34}" destId="{30AC18AB-2A9C-4D04-947D-162D70AD86B6}" srcOrd="0" destOrd="0" presId="urn:microsoft.com/office/officeart/2005/8/layout/process1"/>
    <dgm:cxn modelId="{F3082D18-F7F1-4EEC-84A9-0B347B2B36C3}" type="presParOf" srcId="{6E9A53C2-D292-40C0-AD97-BA5E1158ACA7}" destId="{C550CC65-E2FD-47EB-A099-9F19DEFB8A7D}" srcOrd="2" destOrd="0" presId="urn:microsoft.com/office/officeart/2005/8/layout/process1"/>
    <dgm:cxn modelId="{96CABE2F-73CC-4960-9D91-12A29265AC9C}" type="presParOf" srcId="{6E9A53C2-D292-40C0-AD97-BA5E1158ACA7}" destId="{C3A1CE3A-9E11-4986-910D-660E92BE4AC6}" srcOrd="3" destOrd="0" presId="urn:microsoft.com/office/officeart/2005/8/layout/process1"/>
    <dgm:cxn modelId="{F2446EFD-C585-4275-BD64-56D8E03423D8}" type="presParOf" srcId="{C3A1CE3A-9E11-4986-910D-660E92BE4AC6}" destId="{EAE9A76A-4CA9-40AD-8C2B-9DE6236C4BCB}" srcOrd="0" destOrd="0" presId="urn:microsoft.com/office/officeart/2005/8/layout/process1"/>
    <dgm:cxn modelId="{F0CA91BB-B125-40D3-AB58-5AC362017DD6}" type="presParOf" srcId="{6E9A53C2-D292-40C0-AD97-BA5E1158ACA7}" destId="{0FEAF8E0-6C6B-4B0A-BC3F-EAD2E78C1F8A}" srcOrd="4" destOrd="0" presId="urn:microsoft.com/office/officeart/2005/8/layout/process1"/>
    <dgm:cxn modelId="{6DABA8BB-5EB4-43C2-B15D-CE6603623904}" type="presParOf" srcId="{6E9A53C2-D292-40C0-AD97-BA5E1158ACA7}" destId="{0B7D73B3-3E55-46DB-BC53-684063B5EF77}" srcOrd="5" destOrd="0" presId="urn:microsoft.com/office/officeart/2005/8/layout/process1"/>
    <dgm:cxn modelId="{0A7362B2-B23B-4D06-9181-0CFE0BFAB14C}" type="presParOf" srcId="{0B7D73B3-3E55-46DB-BC53-684063B5EF77}" destId="{4DC4D399-1E44-42A9-994F-331286C3E340}" srcOrd="0" destOrd="0" presId="urn:microsoft.com/office/officeart/2005/8/layout/process1"/>
    <dgm:cxn modelId="{6C919BAA-87AA-446E-8EBF-C9A50547E355}" type="presParOf" srcId="{6E9A53C2-D292-40C0-AD97-BA5E1158ACA7}" destId="{76FAE5DD-2DD7-4136-A6E9-085000090AE0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2E94D-F85C-4EA7-AEDA-F571842CED01}">
      <dsp:nvSpPr>
        <dsp:cNvPr id="0" name=""/>
        <dsp:cNvSpPr/>
      </dsp:nvSpPr>
      <dsp:spPr>
        <a:xfrm>
          <a:off x="0" y="34360"/>
          <a:ext cx="7848871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baseline="0" dirty="0" smtClean="0">
              <a:solidFill>
                <a:schemeClr val="accent3">
                  <a:lumMod val="50000"/>
                </a:schemeClr>
              </a:solidFill>
            </a:rPr>
            <a:t>(а) </a:t>
          </a:r>
          <a:r>
            <a:rPr lang="ru-RU" sz="2300" b="1" kern="1200" baseline="0" dirty="0" smtClean="0">
              <a:solidFill>
                <a:schemeClr val="accent3">
                  <a:lumMod val="50000"/>
                </a:schemeClr>
              </a:solidFill>
            </a:rPr>
            <a:t>низкий уровень диверсификации</a:t>
          </a:r>
          <a:r>
            <a:rPr lang="ru-RU" sz="2300" kern="1200" baseline="0" dirty="0" smtClean="0">
              <a:solidFill>
                <a:schemeClr val="accent3">
                  <a:lumMod val="50000"/>
                </a:schemeClr>
              </a:solidFill>
            </a:rPr>
            <a:t>  </a:t>
          </a:r>
          <a:r>
            <a:rPr lang="ru-RU" sz="2300" b="1" kern="1200" baseline="0" dirty="0" smtClean="0">
              <a:solidFill>
                <a:schemeClr val="accent3">
                  <a:lumMod val="50000"/>
                </a:schemeClr>
              </a:solidFill>
            </a:rPr>
            <a:t>+  высокий уровень зависимости от конъюнктуры ограниченного числа рынков</a:t>
          </a:r>
          <a:r>
            <a:rPr lang="ru-RU" sz="2300" kern="1200" baseline="0" dirty="0" smtClean="0">
              <a:solidFill>
                <a:schemeClr val="accent3">
                  <a:lumMod val="50000"/>
                </a:schemeClr>
              </a:solidFill>
            </a:rPr>
            <a:t> </a:t>
          </a:r>
          <a:endParaRPr lang="ru-RU" sz="23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61741" y="96101"/>
        <a:ext cx="7725389" cy="1141288"/>
      </dsp:txXfrm>
    </dsp:sp>
    <dsp:sp modelId="{4EA89DCB-3778-4EF1-9E0B-B7136C03CA82}">
      <dsp:nvSpPr>
        <dsp:cNvPr id="0" name=""/>
        <dsp:cNvSpPr/>
      </dsp:nvSpPr>
      <dsp:spPr>
        <a:xfrm>
          <a:off x="0" y="1365370"/>
          <a:ext cx="7848871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baseline="0" dirty="0" smtClean="0">
              <a:solidFill>
                <a:schemeClr val="accent3">
                  <a:lumMod val="50000"/>
                </a:schemeClr>
              </a:solidFill>
            </a:rPr>
            <a:t>(б) </a:t>
          </a:r>
          <a:r>
            <a:rPr lang="ru-RU" sz="2300" b="1" kern="1200" baseline="0" dirty="0" smtClean="0">
              <a:solidFill>
                <a:schemeClr val="accent3">
                  <a:lumMod val="50000"/>
                </a:schemeClr>
              </a:solidFill>
            </a:rPr>
            <a:t>зависимость от экспорта отдельных компаний</a:t>
          </a:r>
          <a:r>
            <a:rPr lang="ru-RU" sz="2300" kern="1200" baseline="0" dirty="0" smtClean="0">
              <a:solidFill>
                <a:schemeClr val="accent3">
                  <a:lumMod val="50000"/>
                </a:schemeClr>
              </a:solidFill>
            </a:rPr>
            <a:t>  </a:t>
          </a:r>
          <a:endParaRPr lang="ru-RU" sz="23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61741" y="1427111"/>
        <a:ext cx="7725389" cy="1141288"/>
      </dsp:txXfrm>
    </dsp:sp>
    <dsp:sp modelId="{02526F8E-BE08-4A22-A7C0-306FF49FC2DD}">
      <dsp:nvSpPr>
        <dsp:cNvPr id="0" name=""/>
        <dsp:cNvSpPr/>
      </dsp:nvSpPr>
      <dsp:spPr>
        <a:xfrm>
          <a:off x="0" y="2696380"/>
          <a:ext cx="7848871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baseline="0" dirty="0" smtClean="0">
              <a:solidFill>
                <a:schemeClr val="accent3">
                  <a:lumMod val="50000"/>
                </a:schemeClr>
              </a:solidFill>
            </a:rPr>
            <a:t>(в) </a:t>
          </a:r>
          <a:r>
            <a:rPr lang="ru-RU" sz="2300" b="1" kern="1200" baseline="0" dirty="0" smtClean="0">
              <a:solidFill>
                <a:schemeClr val="accent3">
                  <a:lumMod val="50000"/>
                </a:schemeClr>
              </a:solidFill>
            </a:rPr>
            <a:t>участие в экспорте очень узкого круга предприятий</a:t>
          </a:r>
          <a:r>
            <a:rPr lang="ru-RU" sz="2300" kern="1200" baseline="0" dirty="0" smtClean="0">
              <a:solidFill>
                <a:schemeClr val="accent3">
                  <a:lumMod val="50000"/>
                </a:schemeClr>
              </a:solidFill>
            </a:rPr>
            <a:t> </a:t>
          </a:r>
          <a:endParaRPr lang="ru-RU" sz="23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61741" y="2758121"/>
        <a:ext cx="7725389" cy="1141288"/>
      </dsp:txXfrm>
    </dsp:sp>
    <dsp:sp modelId="{C35767F3-F13E-409C-ACC5-49F67D8A15DD}">
      <dsp:nvSpPr>
        <dsp:cNvPr id="0" name=""/>
        <dsp:cNvSpPr/>
      </dsp:nvSpPr>
      <dsp:spPr>
        <a:xfrm>
          <a:off x="0" y="3961151"/>
          <a:ext cx="7848871" cy="1333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202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baseline="0" dirty="0" smtClean="0"/>
            <a:t>На 30 крупнейших экспортеров приходится более 85% общего экспорта, а из них - на 5 компаний более 65% всего экспорта (это фантастически высокий риск, например, с точки зрения применения санкций или каких-либо иных ограничений, либо иных недружественных или недобросовестных действий)</a:t>
          </a:r>
          <a:endParaRPr lang="ru-RU" sz="1800" kern="1200" dirty="0"/>
        </a:p>
      </dsp:txBody>
      <dsp:txXfrm>
        <a:off x="0" y="3961151"/>
        <a:ext cx="7848871" cy="13330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42051D-0B96-41FF-8882-A23401401649}">
      <dsp:nvSpPr>
        <dsp:cNvPr id="0" name=""/>
        <dsp:cNvSpPr/>
      </dsp:nvSpPr>
      <dsp:spPr>
        <a:xfrm>
          <a:off x="468122" y="1304360"/>
          <a:ext cx="3913082" cy="3913082"/>
        </a:xfrm>
        <a:prstGeom prst="ellipse">
          <a:avLst/>
        </a:prstGeom>
        <a:gradFill rotWithShape="0">
          <a:gsLst>
            <a:gs pos="0">
              <a:schemeClr val="accent6">
                <a:shade val="90000"/>
                <a:hueOff val="-154844"/>
                <a:satOff val="-13610"/>
                <a:lumOff val="43394"/>
                <a:alphaOff val="-50000"/>
                <a:tint val="92000"/>
                <a:satMod val="170000"/>
              </a:schemeClr>
            </a:gs>
            <a:gs pos="15000">
              <a:schemeClr val="accent6">
                <a:shade val="90000"/>
                <a:hueOff val="-154844"/>
                <a:satOff val="-13610"/>
                <a:lumOff val="43394"/>
                <a:alphaOff val="-50000"/>
                <a:tint val="92000"/>
                <a:shade val="99000"/>
                <a:satMod val="170000"/>
              </a:schemeClr>
            </a:gs>
            <a:gs pos="62000">
              <a:schemeClr val="accent6">
                <a:shade val="90000"/>
                <a:hueOff val="-154844"/>
                <a:satOff val="-13610"/>
                <a:lumOff val="43394"/>
                <a:alphaOff val="-50000"/>
                <a:tint val="96000"/>
                <a:shade val="80000"/>
                <a:satMod val="170000"/>
              </a:schemeClr>
            </a:gs>
            <a:gs pos="97000">
              <a:schemeClr val="accent6">
                <a:shade val="90000"/>
                <a:hueOff val="-154844"/>
                <a:satOff val="-13610"/>
                <a:lumOff val="43394"/>
                <a:alphaOff val="-50000"/>
                <a:tint val="98000"/>
                <a:shade val="63000"/>
                <a:satMod val="170000"/>
              </a:schemeClr>
            </a:gs>
            <a:gs pos="100000">
              <a:schemeClr val="accent6">
                <a:shade val="90000"/>
                <a:hueOff val="-154844"/>
                <a:satOff val="-13610"/>
                <a:lumOff val="43394"/>
                <a:alphaOff val="-5000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CBFC1A5-03DC-4BE3-A2A0-A6C017BA5AF5}">
      <dsp:nvSpPr>
        <dsp:cNvPr id="0" name=""/>
        <dsp:cNvSpPr/>
      </dsp:nvSpPr>
      <dsp:spPr>
        <a:xfrm>
          <a:off x="759001" y="1800196"/>
          <a:ext cx="3331322" cy="2921411"/>
        </a:xfrm>
        <a:prstGeom prst="ellipse">
          <a:avLst/>
        </a:prstGeom>
        <a:gradFill rotWithShape="0">
          <a:gsLst>
            <a:gs pos="0">
              <a:schemeClr val="accent6">
                <a:shade val="90000"/>
                <a:hueOff val="-103229"/>
                <a:satOff val="-9073"/>
                <a:lumOff val="28929"/>
                <a:alphaOff val="-33333"/>
                <a:tint val="92000"/>
                <a:satMod val="170000"/>
              </a:schemeClr>
            </a:gs>
            <a:gs pos="15000">
              <a:schemeClr val="accent6">
                <a:shade val="90000"/>
                <a:hueOff val="-103229"/>
                <a:satOff val="-9073"/>
                <a:lumOff val="28929"/>
                <a:alphaOff val="-33333"/>
                <a:tint val="92000"/>
                <a:shade val="99000"/>
                <a:satMod val="170000"/>
              </a:schemeClr>
            </a:gs>
            <a:gs pos="62000">
              <a:schemeClr val="accent6">
                <a:shade val="90000"/>
                <a:hueOff val="-103229"/>
                <a:satOff val="-9073"/>
                <a:lumOff val="28929"/>
                <a:alphaOff val="-33333"/>
                <a:tint val="96000"/>
                <a:shade val="80000"/>
                <a:satMod val="170000"/>
              </a:schemeClr>
            </a:gs>
            <a:gs pos="97000">
              <a:schemeClr val="accent6">
                <a:shade val="90000"/>
                <a:hueOff val="-103229"/>
                <a:satOff val="-9073"/>
                <a:lumOff val="28929"/>
                <a:alphaOff val="-33333"/>
                <a:tint val="98000"/>
                <a:shade val="63000"/>
                <a:satMod val="170000"/>
              </a:schemeClr>
            </a:gs>
            <a:gs pos="100000">
              <a:schemeClr val="accent6">
                <a:shade val="90000"/>
                <a:hueOff val="-103229"/>
                <a:satOff val="-9073"/>
                <a:lumOff val="28929"/>
                <a:alphaOff val="-33333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D1FC562-DA06-4D35-9A18-026277A4FF83}">
      <dsp:nvSpPr>
        <dsp:cNvPr id="0" name=""/>
        <dsp:cNvSpPr/>
      </dsp:nvSpPr>
      <dsp:spPr>
        <a:xfrm>
          <a:off x="1047032" y="2088229"/>
          <a:ext cx="2755261" cy="2345345"/>
        </a:xfrm>
        <a:prstGeom prst="ellipse">
          <a:avLst/>
        </a:prstGeom>
        <a:gradFill rotWithShape="0">
          <a:gsLst>
            <a:gs pos="0">
              <a:schemeClr val="accent6">
                <a:shade val="90000"/>
                <a:hueOff val="-51615"/>
                <a:satOff val="-4537"/>
                <a:lumOff val="14465"/>
                <a:alphaOff val="-16667"/>
                <a:tint val="92000"/>
                <a:satMod val="170000"/>
              </a:schemeClr>
            </a:gs>
            <a:gs pos="15000">
              <a:schemeClr val="accent6">
                <a:shade val="90000"/>
                <a:hueOff val="-51615"/>
                <a:satOff val="-4537"/>
                <a:lumOff val="14465"/>
                <a:alphaOff val="-16667"/>
                <a:tint val="92000"/>
                <a:shade val="99000"/>
                <a:satMod val="170000"/>
              </a:schemeClr>
            </a:gs>
            <a:gs pos="62000">
              <a:schemeClr val="accent6">
                <a:shade val="90000"/>
                <a:hueOff val="-51615"/>
                <a:satOff val="-4537"/>
                <a:lumOff val="14465"/>
                <a:alphaOff val="-16667"/>
                <a:tint val="96000"/>
                <a:shade val="80000"/>
                <a:satMod val="170000"/>
              </a:schemeClr>
            </a:gs>
            <a:gs pos="97000">
              <a:schemeClr val="accent6">
                <a:shade val="90000"/>
                <a:hueOff val="-51615"/>
                <a:satOff val="-4537"/>
                <a:lumOff val="14465"/>
                <a:alphaOff val="-16667"/>
                <a:tint val="98000"/>
                <a:shade val="63000"/>
                <a:satMod val="170000"/>
              </a:schemeClr>
            </a:gs>
            <a:gs pos="100000">
              <a:schemeClr val="accent6">
                <a:shade val="90000"/>
                <a:hueOff val="-51615"/>
                <a:satOff val="-4537"/>
                <a:lumOff val="14465"/>
                <a:alphaOff val="-16667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5DDDF5-5F5C-4C88-8E28-9874432E3EDC}">
      <dsp:nvSpPr>
        <dsp:cNvPr id="0" name=""/>
        <dsp:cNvSpPr/>
      </dsp:nvSpPr>
      <dsp:spPr>
        <a:xfrm>
          <a:off x="2145203" y="2981442"/>
          <a:ext cx="558918" cy="558918"/>
        </a:xfrm>
        <a:prstGeom prst="ellipse">
          <a:avLst/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shade val="9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shade val="9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shade val="9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A71C8DF-F2BC-43B5-B644-5DFC76ED591B}">
      <dsp:nvSpPr>
        <dsp:cNvPr id="0" name=""/>
        <dsp:cNvSpPr/>
      </dsp:nvSpPr>
      <dsp:spPr>
        <a:xfrm>
          <a:off x="4729954" y="0"/>
          <a:ext cx="3499645" cy="935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Прочие экспортеры – 13,36% или 69,91 млрд. дол.</a:t>
          </a:r>
          <a:endParaRPr lang="ru-RU" sz="1600" kern="1200" dirty="0"/>
        </a:p>
      </dsp:txBody>
      <dsp:txXfrm>
        <a:off x="4729954" y="0"/>
        <a:ext cx="3499645" cy="935878"/>
      </dsp:txXfrm>
    </dsp:sp>
    <dsp:sp modelId="{892056FC-6F28-4CAE-BAAB-823F9911410A}">
      <dsp:nvSpPr>
        <dsp:cNvPr id="0" name=""/>
        <dsp:cNvSpPr/>
      </dsp:nvSpPr>
      <dsp:spPr>
        <a:xfrm>
          <a:off x="4544249" y="467939"/>
          <a:ext cx="48913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C42C45-DEF8-4619-88EE-985C92AE1E69}">
      <dsp:nvSpPr>
        <dsp:cNvPr id="0" name=""/>
        <dsp:cNvSpPr/>
      </dsp:nvSpPr>
      <dsp:spPr>
        <a:xfrm rot="5400000">
          <a:off x="2085529" y="776094"/>
          <a:ext cx="2765244" cy="2152195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573A2-A501-47B8-A31C-6FBA17453600}">
      <dsp:nvSpPr>
        <dsp:cNvPr id="0" name=""/>
        <dsp:cNvSpPr/>
      </dsp:nvSpPr>
      <dsp:spPr>
        <a:xfrm>
          <a:off x="4826568" y="792090"/>
          <a:ext cx="3403031" cy="1223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5 крупнейших (Роснефть, Лукойл, Газпром, Норильский никель, Сургутнефтегаз) – составляют 67%  или 350,2 млрд. дол.</a:t>
          </a:r>
          <a:endParaRPr lang="ru-RU" sz="1600" kern="1200" dirty="0"/>
        </a:p>
      </dsp:txBody>
      <dsp:txXfrm>
        <a:off x="4826568" y="792090"/>
        <a:ext cx="3403031" cy="1223455"/>
      </dsp:txXfrm>
    </dsp:sp>
    <dsp:sp modelId="{37BAA4B9-7B40-4E79-A728-EC5D5203FB03}">
      <dsp:nvSpPr>
        <dsp:cNvPr id="0" name=""/>
        <dsp:cNvSpPr/>
      </dsp:nvSpPr>
      <dsp:spPr>
        <a:xfrm>
          <a:off x="4544249" y="1403818"/>
          <a:ext cx="48913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54BBAF-94B6-42CB-973C-9D604EF83970}">
      <dsp:nvSpPr>
        <dsp:cNvPr id="0" name=""/>
        <dsp:cNvSpPr/>
      </dsp:nvSpPr>
      <dsp:spPr>
        <a:xfrm rot="5400000">
          <a:off x="2564229" y="1696647"/>
          <a:ext cx="2270892" cy="1685886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199A8F-4EFD-4952-A32B-AD92A5F35873}">
      <dsp:nvSpPr>
        <dsp:cNvPr id="0" name=""/>
        <dsp:cNvSpPr/>
      </dsp:nvSpPr>
      <dsp:spPr>
        <a:xfrm>
          <a:off x="5027065" y="2016229"/>
          <a:ext cx="2991668" cy="935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30 компаний – на их долю приходится 86,6% всего российского экспорта или 453,39 млрд. дол.</a:t>
          </a:r>
          <a:endParaRPr lang="ru-RU" sz="1600" kern="1200" dirty="0"/>
        </a:p>
      </dsp:txBody>
      <dsp:txXfrm>
        <a:off x="5027065" y="2016229"/>
        <a:ext cx="2991668" cy="935878"/>
      </dsp:txXfrm>
    </dsp:sp>
    <dsp:sp modelId="{96EBF481-BB53-4607-A219-F6E696EC631F}">
      <dsp:nvSpPr>
        <dsp:cNvPr id="0" name=""/>
        <dsp:cNvSpPr/>
      </dsp:nvSpPr>
      <dsp:spPr>
        <a:xfrm flipV="1">
          <a:off x="3946305" y="4714513"/>
          <a:ext cx="1252978" cy="502929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19305-4A9F-4676-B3A9-D66DAD3F22E1}">
      <dsp:nvSpPr>
        <dsp:cNvPr id="0" name=""/>
        <dsp:cNvSpPr/>
      </dsp:nvSpPr>
      <dsp:spPr>
        <a:xfrm rot="5400000">
          <a:off x="3570437" y="3222978"/>
          <a:ext cx="646522" cy="105219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FBCDBE-399D-4878-9E3A-E8EBB884D120}">
      <dsp:nvSpPr>
        <dsp:cNvPr id="0" name=""/>
        <dsp:cNvSpPr/>
      </dsp:nvSpPr>
      <dsp:spPr>
        <a:xfrm>
          <a:off x="5040565" y="3024339"/>
          <a:ext cx="1956541" cy="935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26670" bIns="2667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Всего экспорт - 523,3 млрд долл.</a:t>
          </a:r>
          <a:endParaRPr lang="ru-RU" sz="2100" kern="1200" dirty="0"/>
        </a:p>
      </dsp:txBody>
      <dsp:txXfrm>
        <a:off x="5040565" y="3024339"/>
        <a:ext cx="1956541" cy="935878"/>
      </dsp:txXfrm>
    </dsp:sp>
    <dsp:sp modelId="{EE1A8A0E-E7E4-494A-A4D4-FE0881EA01AB}">
      <dsp:nvSpPr>
        <dsp:cNvPr id="0" name=""/>
        <dsp:cNvSpPr/>
      </dsp:nvSpPr>
      <dsp:spPr>
        <a:xfrm>
          <a:off x="4544249" y="3275575"/>
          <a:ext cx="48913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3EABEB-6075-4D01-96B0-A8F7531E9480}">
      <dsp:nvSpPr>
        <dsp:cNvPr id="0" name=""/>
        <dsp:cNvSpPr/>
      </dsp:nvSpPr>
      <dsp:spPr>
        <a:xfrm rot="5400000">
          <a:off x="3492086" y="3415925"/>
          <a:ext cx="1190620" cy="909139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96C82A-82BB-4A37-A8E6-25CE339910B0}">
      <dsp:nvSpPr>
        <dsp:cNvPr id="0" name=""/>
        <dsp:cNvSpPr/>
      </dsp:nvSpPr>
      <dsp:spPr>
        <a:xfrm rot="5400000">
          <a:off x="4757600" y="-1842730"/>
          <a:ext cx="682188" cy="479877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Традиционный сырьевой</a:t>
          </a:r>
          <a:endParaRPr lang="ru-RU" sz="2000" kern="1200" dirty="0"/>
        </a:p>
      </dsp:txBody>
      <dsp:txXfrm rot="-5400000">
        <a:off x="2699309" y="248863"/>
        <a:ext cx="4765469" cy="615584"/>
      </dsp:txXfrm>
    </dsp:sp>
    <dsp:sp modelId="{3F062E23-8F82-4FEF-A840-424BE5712414}">
      <dsp:nvSpPr>
        <dsp:cNvPr id="0" name=""/>
        <dsp:cNvSpPr/>
      </dsp:nvSpPr>
      <dsp:spPr>
        <a:xfrm>
          <a:off x="0" y="1300"/>
          <a:ext cx="2699308" cy="111070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Тип экспорта</a:t>
          </a:r>
          <a:endParaRPr lang="ru-RU" sz="2100" kern="1200"/>
        </a:p>
      </dsp:txBody>
      <dsp:txXfrm>
        <a:off x="54220" y="55520"/>
        <a:ext cx="2590868" cy="1002269"/>
      </dsp:txXfrm>
    </dsp:sp>
    <dsp:sp modelId="{F90CF5C8-6B60-4FFA-B607-09C450F632A2}">
      <dsp:nvSpPr>
        <dsp:cNvPr id="0" name=""/>
        <dsp:cNvSpPr/>
      </dsp:nvSpPr>
      <dsp:spPr>
        <a:xfrm rot="5400000">
          <a:off x="4704699" y="-676485"/>
          <a:ext cx="787990" cy="479877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Крупный бизнес</a:t>
          </a:r>
          <a:endParaRPr lang="ru-RU" sz="2000" kern="1200" dirty="0"/>
        </a:p>
      </dsp:txBody>
      <dsp:txXfrm rot="-5400000">
        <a:off x="2699309" y="1367372"/>
        <a:ext cx="4760304" cy="711056"/>
      </dsp:txXfrm>
    </dsp:sp>
    <dsp:sp modelId="{8A4DD336-4844-41FC-9532-ADC79C8A71B2}">
      <dsp:nvSpPr>
        <dsp:cNvPr id="0" name=""/>
        <dsp:cNvSpPr/>
      </dsp:nvSpPr>
      <dsp:spPr>
        <a:xfrm>
          <a:off x="0" y="1167545"/>
          <a:ext cx="2699308" cy="111070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Участники</a:t>
          </a:r>
          <a:endParaRPr lang="ru-RU" sz="2100" kern="1200"/>
        </a:p>
      </dsp:txBody>
      <dsp:txXfrm>
        <a:off x="54220" y="1221765"/>
        <a:ext cx="2590868" cy="1002269"/>
      </dsp:txXfrm>
    </dsp:sp>
    <dsp:sp modelId="{AE8FA41E-DEC5-4737-90C1-6F0500F1669A}">
      <dsp:nvSpPr>
        <dsp:cNvPr id="0" name=""/>
        <dsp:cNvSpPr/>
      </dsp:nvSpPr>
      <dsp:spPr>
        <a:xfrm rot="5400000">
          <a:off x="4036071" y="994391"/>
          <a:ext cx="2115288" cy="479408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низкий уровень, небольшое число экспортеров при высокой зависимости от экспорта отдельных компаний, участие в экспорте очень узкого круга предприятий </a:t>
          </a:r>
          <a:endParaRPr lang="ru-R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высокий риск колебания доходов, высокие риски торговых конфликтов и ограничений  по экономическим мотивам, высокие политические риски</a:t>
          </a:r>
          <a:endParaRPr lang="ru-RU" sz="1600" kern="1200" dirty="0"/>
        </a:p>
      </dsp:txBody>
      <dsp:txXfrm rot="-5400000">
        <a:off x="2696673" y="2437049"/>
        <a:ext cx="4690824" cy="1908768"/>
      </dsp:txXfrm>
    </dsp:sp>
    <dsp:sp modelId="{04E082E3-EE59-4A09-8FAF-5F7B3FFAF179}">
      <dsp:nvSpPr>
        <dsp:cNvPr id="0" name=""/>
        <dsp:cNvSpPr/>
      </dsp:nvSpPr>
      <dsp:spPr>
        <a:xfrm>
          <a:off x="0" y="2836079"/>
          <a:ext cx="2696672" cy="111070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Проблемы и возможные эффекты</a:t>
          </a:r>
          <a:endParaRPr lang="ru-RU" sz="2100" kern="1200"/>
        </a:p>
      </dsp:txBody>
      <dsp:txXfrm>
        <a:off x="54220" y="2890299"/>
        <a:ext cx="2588232" cy="1002269"/>
      </dsp:txXfrm>
    </dsp:sp>
    <dsp:sp modelId="{9F3A13CE-DD42-4324-91FB-D9058A56131B}">
      <dsp:nvSpPr>
        <dsp:cNvPr id="0" name=""/>
        <dsp:cNvSpPr/>
      </dsp:nvSpPr>
      <dsp:spPr>
        <a:xfrm rot="5400000">
          <a:off x="4669800" y="2660583"/>
          <a:ext cx="857787" cy="4798771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Значительные инвестиции, а также преодоление инфраструктурных ограничений</a:t>
          </a:r>
          <a:endParaRPr lang="ru-RU" sz="1800" kern="1200" dirty="0"/>
        </a:p>
      </dsp:txBody>
      <dsp:txXfrm rot="-5400000">
        <a:off x="2699308" y="4672949"/>
        <a:ext cx="4756897" cy="774039"/>
      </dsp:txXfrm>
    </dsp:sp>
    <dsp:sp modelId="{1B29A198-1718-43E2-91C3-052D4C3806E0}">
      <dsp:nvSpPr>
        <dsp:cNvPr id="0" name=""/>
        <dsp:cNvSpPr/>
      </dsp:nvSpPr>
      <dsp:spPr>
        <a:xfrm>
          <a:off x="0" y="4504613"/>
          <a:ext cx="2699308" cy="111070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Шаги</a:t>
          </a:r>
          <a:endParaRPr lang="ru-RU" sz="2100" kern="1200"/>
        </a:p>
      </dsp:txBody>
      <dsp:txXfrm>
        <a:off x="54220" y="4558833"/>
        <a:ext cx="2590868" cy="10022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15B98-1DD1-4A4D-B890-51534E8F7896}">
      <dsp:nvSpPr>
        <dsp:cNvPr id="0" name=""/>
        <dsp:cNvSpPr/>
      </dsp:nvSpPr>
      <dsp:spPr>
        <a:xfrm rot="5400000">
          <a:off x="4855666" y="-1871099"/>
          <a:ext cx="1061063" cy="5069363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Атомная энергетика, аэрокосмический сектор, строительство объектов транспортные и телекоммуникационные услуги</a:t>
          </a:r>
          <a:endParaRPr lang="ru-RU" sz="1800" kern="1200" dirty="0"/>
        </a:p>
      </dsp:txBody>
      <dsp:txXfrm rot="-5400000">
        <a:off x="2851517" y="184847"/>
        <a:ext cx="5017566" cy="957469"/>
      </dsp:txXfrm>
    </dsp:sp>
    <dsp:sp modelId="{F24EFB7A-6AED-4020-9079-208AE0BDC1F0}">
      <dsp:nvSpPr>
        <dsp:cNvPr id="0" name=""/>
        <dsp:cNvSpPr/>
      </dsp:nvSpPr>
      <dsp:spPr>
        <a:xfrm>
          <a:off x="0" y="417"/>
          <a:ext cx="2851516" cy="13263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Тип экспорта</a:t>
          </a:r>
          <a:endParaRPr lang="ru-RU" sz="2600" kern="1200"/>
        </a:p>
      </dsp:txBody>
      <dsp:txXfrm>
        <a:off x="64746" y="65163"/>
        <a:ext cx="2722024" cy="1196836"/>
      </dsp:txXfrm>
    </dsp:sp>
    <dsp:sp modelId="{BF0319E3-8F03-45A6-8C45-0A82EF53D0E7}">
      <dsp:nvSpPr>
        <dsp:cNvPr id="0" name=""/>
        <dsp:cNvSpPr/>
      </dsp:nvSpPr>
      <dsp:spPr>
        <a:xfrm rot="5400000">
          <a:off x="4855666" y="-478454"/>
          <a:ext cx="1061063" cy="5069363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Крупный бизнес, действующий на глобальном уровне</a:t>
          </a:r>
          <a:endParaRPr lang="ru-RU" sz="1800" kern="1200" dirty="0"/>
        </a:p>
      </dsp:txBody>
      <dsp:txXfrm rot="-5400000">
        <a:off x="2851517" y="1577492"/>
        <a:ext cx="5017566" cy="957469"/>
      </dsp:txXfrm>
    </dsp:sp>
    <dsp:sp modelId="{AA69B5E5-FE77-4973-A08C-C1FD72C5E2F2}">
      <dsp:nvSpPr>
        <dsp:cNvPr id="0" name=""/>
        <dsp:cNvSpPr/>
      </dsp:nvSpPr>
      <dsp:spPr>
        <a:xfrm>
          <a:off x="0" y="1393062"/>
          <a:ext cx="2851516" cy="132632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Участники</a:t>
          </a:r>
          <a:endParaRPr lang="ru-RU" sz="2600" kern="1200" dirty="0"/>
        </a:p>
      </dsp:txBody>
      <dsp:txXfrm>
        <a:off x="64746" y="1457808"/>
        <a:ext cx="2722024" cy="1196836"/>
      </dsp:txXfrm>
    </dsp:sp>
    <dsp:sp modelId="{4971E4E1-DE5E-4AC6-8046-F3CCBF05867D}">
      <dsp:nvSpPr>
        <dsp:cNvPr id="0" name=""/>
        <dsp:cNvSpPr/>
      </dsp:nvSpPr>
      <dsp:spPr>
        <a:xfrm rot="5400000">
          <a:off x="4626007" y="1008432"/>
          <a:ext cx="1509861" cy="5064412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эффект проявляется на макроуровне, частично может быть получен даже в краткосрочной перспективе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система поддержки такого экспорта уже существует, не нужно  качественного реформирования. Ее дальнейшая настройка имеет черты мобилизационной модели и не устраняет риски многие сырьевого экспорта </a:t>
          </a:r>
          <a:endParaRPr lang="ru-RU" sz="1400" kern="1200" dirty="0"/>
        </a:p>
      </dsp:txBody>
      <dsp:txXfrm rot="-5400000">
        <a:off x="2848732" y="2859413"/>
        <a:ext cx="4990707" cy="1362451"/>
      </dsp:txXfrm>
    </dsp:sp>
    <dsp:sp modelId="{F20B1FCB-453E-4D26-B9B6-25185B6B9E3C}">
      <dsp:nvSpPr>
        <dsp:cNvPr id="0" name=""/>
        <dsp:cNvSpPr/>
      </dsp:nvSpPr>
      <dsp:spPr>
        <a:xfrm>
          <a:off x="0" y="2877474"/>
          <a:ext cx="2848732" cy="132632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Проблемы и возможные эффекты</a:t>
          </a:r>
          <a:endParaRPr lang="ru-RU" sz="2600" kern="1200" dirty="0"/>
        </a:p>
      </dsp:txBody>
      <dsp:txXfrm>
        <a:off x="64746" y="2942220"/>
        <a:ext cx="2719240" cy="1196836"/>
      </dsp:txXfrm>
    </dsp:sp>
    <dsp:sp modelId="{2DEBFAB6-7949-4B10-A5E9-DDC16BA6DE5F}">
      <dsp:nvSpPr>
        <dsp:cNvPr id="0" name=""/>
        <dsp:cNvSpPr/>
      </dsp:nvSpPr>
      <dsp:spPr>
        <a:xfrm rot="5400000">
          <a:off x="4855666" y="2490368"/>
          <a:ext cx="1061063" cy="506936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Настройка существующей системы поддержки, политическая поддержка, устранение барьеров</a:t>
          </a:r>
          <a:endParaRPr lang="ru-RU" sz="1800" kern="1200" dirty="0"/>
        </a:p>
      </dsp:txBody>
      <dsp:txXfrm rot="-5400000">
        <a:off x="2851517" y="4546315"/>
        <a:ext cx="5017566" cy="957469"/>
      </dsp:txXfrm>
    </dsp:sp>
    <dsp:sp modelId="{BB58502E-362F-4468-9455-61024B634066}">
      <dsp:nvSpPr>
        <dsp:cNvPr id="0" name=""/>
        <dsp:cNvSpPr/>
      </dsp:nvSpPr>
      <dsp:spPr>
        <a:xfrm>
          <a:off x="0" y="4361885"/>
          <a:ext cx="2851516" cy="132632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Шаги</a:t>
          </a:r>
          <a:endParaRPr lang="ru-RU" sz="2600" kern="1200" dirty="0"/>
        </a:p>
      </dsp:txBody>
      <dsp:txXfrm>
        <a:off x="64746" y="4426631"/>
        <a:ext cx="2722024" cy="11968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4A19F-BC38-47E1-9037-87C01BC529C3}">
      <dsp:nvSpPr>
        <dsp:cNvPr id="0" name=""/>
        <dsp:cNvSpPr/>
      </dsp:nvSpPr>
      <dsp:spPr>
        <a:xfrm rot="5400000">
          <a:off x="4852312" y="-1864549"/>
          <a:ext cx="1067771" cy="5069363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Подключение к экспортной деятельности средних и мелких компаний</a:t>
          </a:r>
          <a:endParaRPr lang="ru-RU" sz="1800" kern="1200" dirty="0"/>
        </a:p>
      </dsp:txBody>
      <dsp:txXfrm rot="-5400000">
        <a:off x="2851516" y="188371"/>
        <a:ext cx="5017239" cy="963523"/>
      </dsp:txXfrm>
    </dsp:sp>
    <dsp:sp modelId="{4DE38FB8-3BD3-4B6D-A03E-D2F450140B20}">
      <dsp:nvSpPr>
        <dsp:cNvPr id="0" name=""/>
        <dsp:cNvSpPr/>
      </dsp:nvSpPr>
      <dsp:spPr>
        <a:xfrm>
          <a:off x="0" y="2775"/>
          <a:ext cx="2851516" cy="133471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Тип экспорта</a:t>
          </a:r>
          <a:endParaRPr lang="ru-RU" sz="2600" kern="1200"/>
        </a:p>
      </dsp:txBody>
      <dsp:txXfrm>
        <a:off x="65155" y="67930"/>
        <a:ext cx="2721206" cy="1204404"/>
      </dsp:txXfrm>
    </dsp:sp>
    <dsp:sp modelId="{672183FB-2352-47EB-9216-118EE03CEBEF}">
      <dsp:nvSpPr>
        <dsp:cNvPr id="0" name=""/>
        <dsp:cNvSpPr/>
      </dsp:nvSpPr>
      <dsp:spPr>
        <a:xfrm rot="5400000">
          <a:off x="4852312" y="-463098"/>
          <a:ext cx="1067771" cy="5069363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Средний и мелкий бизнес</a:t>
          </a:r>
          <a:endParaRPr lang="ru-RU" sz="1800" kern="1200" dirty="0"/>
        </a:p>
      </dsp:txBody>
      <dsp:txXfrm rot="-5400000">
        <a:off x="2851516" y="1589822"/>
        <a:ext cx="5017239" cy="963523"/>
      </dsp:txXfrm>
    </dsp:sp>
    <dsp:sp modelId="{C4B828E6-380F-413C-B74E-DE4AA479C94C}">
      <dsp:nvSpPr>
        <dsp:cNvPr id="0" name=""/>
        <dsp:cNvSpPr/>
      </dsp:nvSpPr>
      <dsp:spPr>
        <a:xfrm>
          <a:off x="0" y="1404225"/>
          <a:ext cx="2851516" cy="133471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Участники</a:t>
          </a:r>
          <a:endParaRPr lang="ru-RU" sz="2600" kern="1200"/>
        </a:p>
      </dsp:txBody>
      <dsp:txXfrm>
        <a:off x="65155" y="1469380"/>
        <a:ext cx="2721206" cy="1204404"/>
      </dsp:txXfrm>
    </dsp:sp>
    <dsp:sp modelId="{48C0C16D-BA82-40CD-B995-9AD33D2EAFBB}">
      <dsp:nvSpPr>
        <dsp:cNvPr id="0" name=""/>
        <dsp:cNvSpPr/>
      </dsp:nvSpPr>
      <dsp:spPr>
        <a:xfrm rot="5400000">
          <a:off x="4852312" y="938351"/>
          <a:ext cx="1067771" cy="5069363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повышение эффективности экономики, снижение издержек компаний </a:t>
          </a:r>
          <a:endParaRPr lang="ru-R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соединение экспорта с развитием предпринимательства</a:t>
          </a:r>
          <a:endParaRPr lang="ru-RU" sz="1600" kern="1200" dirty="0"/>
        </a:p>
      </dsp:txBody>
      <dsp:txXfrm rot="-5400000">
        <a:off x="2851516" y="2991271"/>
        <a:ext cx="5017239" cy="963523"/>
      </dsp:txXfrm>
    </dsp:sp>
    <dsp:sp modelId="{62284921-3B4B-4587-9EAB-A371E79F6C51}">
      <dsp:nvSpPr>
        <dsp:cNvPr id="0" name=""/>
        <dsp:cNvSpPr/>
      </dsp:nvSpPr>
      <dsp:spPr>
        <a:xfrm>
          <a:off x="0" y="2805675"/>
          <a:ext cx="2851516" cy="133471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Проблемы и возможные эффекты</a:t>
          </a:r>
          <a:endParaRPr lang="ru-RU" sz="2600" kern="1200"/>
        </a:p>
      </dsp:txBody>
      <dsp:txXfrm>
        <a:off x="65155" y="2870830"/>
        <a:ext cx="2721206" cy="1204404"/>
      </dsp:txXfrm>
    </dsp:sp>
    <dsp:sp modelId="{79C3DE6E-8A83-46F4-95DB-CB5B2A571D9D}">
      <dsp:nvSpPr>
        <dsp:cNvPr id="0" name=""/>
        <dsp:cNvSpPr/>
      </dsp:nvSpPr>
      <dsp:spPr>
        <a:xfrm rot="5400000">
          <a:off x="4852312" y="2339802"/>
          <a:ext cx="1067771" cy="506936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Организация оказания государственной универсальной услуги на основе публичного договора.</a:t>
          </a:r>
          <a:endParaRPr lang="ru-R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Снижение транзакционных издержек при экспорте </a:t>
          </a:r>
          <a:endParaRPr lang="ru-RU" sz="1600" kern="1200" dirty="0"/>
        </a:p>
      </dsp:txBody>
      <dsp:txXfrm rot="-5400000">
        <a:off x="2851516" y="4392722"/>
        <a:ext cx="5017239" cy="963523"/>
      </dsp:txXfrm>
    </dsp:sp>
    <dsp:sp modelId="{89BDD256-4C42-4F84-9FDD-6FCAA6F2FCFB}">
      <dsp:nvSpPr>
        <dsp:cNvPr id="0" name=""/>
        <dsp:cNvSpPr/>
      </dsp:nvSpPr>
      <dsp:spPr>
        <a:xfrm>
          <a:off x="0" y="4207126"/>
          <a:ext cx="2851516" cy="133471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Шаги</a:t>
          </a:r>
          <a:endParaRPr lang="ru-RU" sz="2600" kern="1200"/>
        </a:p>
      </dsp:txBody>
      <dsp:txXfrm>
        <a:off x="65155" y="4272281"/>
        <a:ext cx="2721206" cy="12044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126DA-478F-43F8-91A3-4BEA865131B4}">
      <dsp:nvSpPr>
        <dsp:cNvPr id="0" name=""/>
        <dsp:cNvSpPr/>
      </dsp:nvSpPr>
      <dsp:spPr>
        <a:xfrm>
          <a:off x="3480" y="6462"/>
          <a:ext cx="1521907" cy="200329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Вид субсидии</a:t>
          </a:r>
          <a:r>
            <a:rPr lang="en-US" sz="1300" kern="1200" smtClean="0"/>
            <a:t> - </a:t>
          </a:r>
          <a:r>
            <a:rPr lang="ru-RU" sz="1300" kern="1200" smtClean="0"/>
            <a:t>экспортные (критерий – объем экспорта)</a:t>
          </a:r>
          <a:endParaRPr lang="en-US" sz="1300" kern="1200"/>
        </a:p>
      </dsp:txBody>
      <dsp:txXfrm>
        <a:off x="48055" y="51037"/>
        <a:ext cx="1432757" cy="1914149"/>
      </dsp:txXfrm>
    </dsp:sp>
    <dsp:sp modelId="{40C29E5A-40CE-4BE1-8982-84E9CB9ACF3A}">
      <dsp:nvSpPr>
        <dsp:cNvPr id="0" name=""/>
        <dsp:cNvSpPr/>
      </dsp:nvSpPr>
      <dsp:spPr>
        <a:xfrm>
          <a:off x="1677578" y="819395"/>
          <a:ext cx="322644" cy="377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77578" y="894882"/>
        <a:ext cx="225851" cy="226459"/>
      </dsp:txXfrm>
    </dsp:sp>
    <dsp:sp modelId="{775186BC-AB0B-45E3-BD78-37C8F4D58F38}">
      <dsp:nvSpPr>
        <dsp:cNvPr id="0" name=""/>
        <dsp:cNvSpPr/>
      </dsp:nvSpPr>
      <dsp:spPr>
        <a:xfrm>
          <a:off x="2134151" y="6462"/>
          <a:ext cx="1521907" cy="2003299"/>
        </a:xfrm>
        <a:prstGeom prst="roundRect">
          <a:avLst>
            <a:gd name="adj" fmla="val 10000"/>
          </a:avLst>
        </a:prstGeom>
        <a:solidFill>
          <a:schemeClr val="accent5">
            <a:hueOff val="-5553231"/>
            <a:satOff val="5441"/>
            <a:lumOff val="-6274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Роль для МСП</a:t>
          </a:r>
          <a:r>
            <a:rPr lang="en-US" sz="1300" kern="1200" dirty="0" smtClean="0"/>
            <a:t> - </a:t>
          </a:r>
          <a:r>
            <a:rPr lang="ru-RU" sz="1300" kern="1200" dirty="0" smtClean="0"/>
            <a:t>Не высокая, т.к. более эффективны для отдельных крупных предприятий </a:t>
          </a:r>
          <a:endParaRPr lang="en-US" sz="1300" kern="1200" dirty="0"/>
        </a:p>
      </dsp:txBody>
      <dsp:txXfrm>
        <a:off x="2178726" y="51037"/>
        <a:ext cx="1432757" cy="1914149"/>
      </dsp:txXfrm>
    </dsp:sp>
    <dsp:sp modelId="{4BAD3584-D690-42D6-9733-E4D79C59E42C}">
      <dsp:nvSpPr>
        <dsp:cNvPr id="0" name=""/>
        <dsp:cNvSpPr/>
      </dsp:nvSpPr>
      <dsp:spPr>
        <a:xfrm>
          <a:off x="3808249" y="819395"/>
          <a:ext cx="322644" cy="377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329847"/>
            <a:satOff val="8162"/>
            <a:lumOff val="-941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808249" y="894882"/>
        <a:ext cx="225851" cy="226459"/>
      </dsp:txXfrm>
    </dsp:sp>
    <dsp:sp modelId="{00E62BA7-5C6C-4FB2-8175-CF7FEFFB19CC}">
      <dsp:nvSpPr>
        <dsp:cNvPr id="0" name=""/>
        <dsp:cNvSpPr/>
      </dsp:nvSpPr>
      <dsp:spPr>
        <a:xfrm>
          <a:off x="4264821" y="6462"/>
          <a:ext cx="1521907" cy="2003299"/>
        </a:xfrm>
        <a:prstGeom prst="roundRect">
          <a:avLst>
            <a:gd name="adj" fmla="val 10000"/>
          </a:avLst>
        </a:prstGeom>
        <a:solidFill>
          <a:schemeClr val="accent5">
            <a:hueOff val="-11106463"/>
            <a:satOff val="10882"/>
            <a:lumOff val="-12549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Риск конфликта</a:t>
          </a:r>
          <a:r>
            <a:rPr lang="en-US" sz="1300" kern="1200" smtClean="0"/>
            <a:t> -  </a:t>
          </a:r>
          <a:r>
            <a:rPr lang="ru-RU" sz="1300" kern="1200" smtClean="0"/>
            <a:t>Невысокий</a:t>
          </a:r>
          <a:endParaRPr lang="en-US" sz="1300" kern="1200"/>
        </a:p>
      </dsp:txBody>
      <dsp:txXfrm>
        <a:off x="4309396" y="51037"/>
        <a:ext cx="1432757" cy="1914149"/>
      </dsp:txXfrm>
    </dsp:sp>
    <dsp:sp modelId="{B20DB3AE-BE7B-4AEB-BCA6-7520ABFC701C}">
      <dsp:nvSpPr>
        <dsp:cNvPr id="0" name=""/>
        <dsp:cNvSpPr/>
      </dsp:nvSpPr>
      <dsp:spPr>
        <a:xfrm>
          <a:off x="5938919" y="819395"/>
          <a:ext cx="322644" cy="377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659694"/>
            <a:satOff val="16323"/>
            <a:lumOff val="-1882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5938919" y="894882"/>
        <a:ext cx="225851" cy="226459"/>
      </dsp:txXfrm>
    </dsp:sp>
    <dsp:sp modelId="{6136A5DB-02C7-4133-A895-E3B02CA418AC}">
      <dsp:nvSpPr>
        <dsp:cNvPr id="0" name=""/>
        <dsp:cNvSpPr/>
      </dsp:nvSpPr>
      <dsp:spPr>
        <a:xfrm>
          <a:off x="6395491" y="6462"/>
          <a:ext cx="1521907" cy="2003299"/>
        </a:xfrm>
        <a:prstGeom prst="roundRect">
          <a:avLst>
            <a:gd name="adj" fmla="val 10000"/>
          </a:avLst>
        </a:prstGeom>
        <a:solidFill>
          <a:schemeClr val="accent5">
            <a:hueOff val="-16659694"/>
            <a:satOff val="16323"/>
            <a:lumOff val="-1882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Альтернативная мера</a:t>
          </a:r>
          <a:r>
            <a:rPr lang="en-US" sz="1300" kern="1200" smtClean="0"/>
            <a:t> - </a:t>
          </a:r>
          <a:r>
            <a:rPr lang="ru-RU" sz="1300" kern="1200" smtClean="0"/>
            <a:t>Для МСП как правило большее значение имеет бизнес климат и устранение таможенных проблем при вывозе</a:t>
          </a:r>
          <a:endParaRPr lang="en-US" sz="1300" kern="1200"/>
        </a:p>
      </dsp:txBody>
      <dsp:txXfrm>
        <a:off x="6440066" y="51037"/>
        <a:ext cx="1432757" cy="19141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F2085-10B8-4274-B8F9-A7D32C587FC0}">
      <dsp:nvSpPr>
        <dsp:cNvPr id="0" name=""/>
        <dsp:cNvSpPr/>
      </dsp:nvSpPr>
      <dsp:spPr>
        <a:xfrm>
          <a:off x="3449" y="741702"/>
          <a:ext cx="1508071" cy="18289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Вид субсидии</a:t>
          </a:r>
          <a:r>
            <a:rPr lang="en-US" sz="1000" kern="1200" smtClean="0"/>
            <a:t> - </a:t>
          </a:r>
          <a:r>
            <a:rPr lang="ru-RU" sz="1000" kern="1200" smtClean="0"/>
            <a:t>- импортозамещающие (критерий – использование местных комплектующих, материалов, сырья)</a:t>
          </a:r>
          <a:endParaRPr lang="en-US" sz="1000" kern="1200"/>
        </a:p>
      </dsp:txBody>
      <dsp:txXfrm>
        <a:off x="47619" y="785872"/>
        <a:ext cx="1419731" cy="1740622"/>
      </dsp:txXfrm>
    </dsp:sp>
    <dsp:sp modelId="{112CBD53-09F7-40F0-96F9-66C1F9A04262}">
      <dsp:nvSpPr>
        <dsp:cNvPr id="0" name=""/>
        <dsp:cNvSpPr/>
      </dsp:nvSpPr>
      <dsp:spPr>
        <a:xfrm>
          <a:off x="1662328" y="1469183"/>
          <a:ext cx="319711" cy="374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662328" y="1543983"/>
        <a:ext cx="223798" cy="224401"/>
      </dsp:txXfrm>
    </dsp:sp>
    <dsp:sp modelId="{05BC3388-8594-43DE-AA87-4BEC7FB9A842}">
      <dsp:nvSpPr>
        <dsp:cNvPr id="0" name=""/>
        <dsp:cNvSpPr/>
      </dsp:nvSpPr>
      <dsp:spPr>
        <a:xfrm>
          <a:off x="2114749" y="741702"/>
          <a:ext cx="1508071" cy="1828962"/>
        </a:xfrm>
        <a:prstGeom prst="roundRect">
          <a:avLst>
            <a:gd name="adj" fmla="val 10000"/>
          </a:avLst>
        </a:prstGeom>
        <a:solidFill>
          <a:schemeClr val="accent5">
            <a:hueOff val="-5553231"/>
            <a:satOff val="5441"/>
            <a:lumOff val="-6274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Роль для МСП</a:t>
          </a:r>
          <a:r>
            <a:rPr lang="en-US" sz="1000" kern="1200" dirty="0" smtClean="0"/>
            <a:t> - </a:t>
          </a:r>
          <a:r>
            <a:rPr lang="ru-RU" sz="1000" kern="1200" dirty="0" smtClean="0"/>
            <a:t>Не высокая, т.к. более эффективны для отдельных крупных предприятий</a:t>
          </a:r>
          <a:endParaRPr lang="en-US" sz="1000" kern="1200" dirty="0"/>
        </a:p>
      </dsp:txBody>
      <dsp:txXfrm>
        <a:off x="2158919" y="785872"/>
        <a:ext cx="1419731" cy="1740622"/>
      </dsp:txXfrm>
    </dsp:sp>
    <dsp:sp modelId="{280FF4A6-4B6A-4C54-9CD0-51474F04D673}">
      <dsp:nvSpPr>
        <dsp:cNvPr id="0" name=""/>
        <dsp:cNvSpPr/>
      </dsp:nvSpPr>
      <dsp:spPr>
        <a:xfrm>
          <a:off x="3773628" y="1469183"/>
          <a:ext cx="319711" cy="374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329847"/>
            <a:satOff val="8162"/>
            <a:lumOff val="-941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773628" y="1543983"/>
        <a:ext cx="223798" cy="224401"/>
      </dsp:txXfrm>
    </dsp:sp>
    <dsp:sp modelId="{AC099405-F08A-44B4-8CEF-BE90B7701538}">
      <dsp:nvSpPr>
        <dsp:cNvPr id="0" name=""/>
        <dsp:cNvSpPr/>
      </dsp:nvSpPr>
      <dsp:spPr>
        <a:xfrm>
          <a:off x="4226050" y="741702"/>
          <a:ext cx="1508071" cy="1828962"/>
        </a:xfrm>
        <a:prstGeom prst="roundRect">
          <a:avLst>
            <a:gd name="adj" fmla="val 10000"/>
          </a:avLst>
        </a:prstGeom>
        <a:solidFill>
          <a:schemeClr val="accent5">
            <a:hueOff val="-11106463"/>
            <a:satOff val="10882"/>
            <a:lumOff val="-12549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Риск конфликта</a:t>
          </a:r>
          <a:r>
            <a:rPr lang="en-US" sz="1000" kern="1200" dirty="0" smtClean="0"/>
            <a:t> - </a:t>
          </a:r>
          <a:r>
            <a:rPr lang="ru-RU" sz="1000" kern="1200" dirty="0" smtClean="0"/>
            <a:t>Для МСП как правило большее значение имеет возможность использовать любые наиболее удобные источники поставок – устранение барьеров в целом и в т.ч. при импорте</a:t>
          </a:r>
          <a:endParaRPr lang="en-US" sz="1000" kern="1200" dirty="0"/>
        </a:p>
      </dsp:txBody>
      <dsp:txXfrm>
        <a:off x="4270220" y="785872"/>
        <a:ext cx="1419731" cy="1740622"/>
      </dsp:txXfrm>
    </dsp:sp>
    <dsp:sp modelId="{4C4F08DE-AD77-447C-85E6-4CB38A0F6613}">
      <dsp:nvSpPr>
        <dsp:cNvPr id="0" name=""/>
        <dsp:cNvSpPr/>
      </dsp:nvSpPr>
      <dsp:spPr>
        <a:xfrm>
          <a:off x="5884929" y="1469183"/>
          <a:ext cx="319711" cy="374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659694"/>
            <a:satOff val="16323"/>
            <a:lumOff val="-1882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884929" y="1543983"/>
        <a:ext cx="223798" cy="224401"/>
      </dsp:txXfrm>
    </dsp:sp>
    <dsp:sp modelId="{BA693CFA-43A7-43C4-B1F1-7E6B2307EED2}">
      <dsp:nvSpPr>
        <dsp:cNvPr id="0" name=""/>
        <dsp:cNvSpPr/>
      </dsp:nvSpPr>
      <dsp:spPr>
        <a:xfrm>
          <a:off x="6337350" y="741702"/>
          <a:ext cx="1508071" cy="1828962"/>
        </a:xfrm>
        <a:prstGeom prst="roundRect">
          <a:avLst>
            <a:gd name="adj" fmla="val 10000"/>
          </a:avLst>
        </a:prstGeom>
        <a:solidFill>
          <a:schemeClr val="accent5">
            <a:hueOff val="-16659694"/>
            <a:satOff val="16323"/>
            <a:lumOff val="-1882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Альтернативная мера</a:t>
          </a:r>
          <a:r>
            <a:rPr lang="en-US" sz="1000" kern="1200" dirty="0" smtClean="0"/>
            <a:t> - </a:t>
          </a:r>
          <a:r>
            <a:rPr lang="ru-RU" sz="1000" kern="1200" dirty="0" smtClean="0"/>
            <a:t>Для МСП как правило большее значение имеет возможность использовать любые наиболее удобные источники поставок – устранение барьеров в целом и в т.ч. при импорте</a:t>
          </a:r>
          <a:endParaRPr lang="en-US" sz="1000" kern="1200" dirty="0"/>
        </a:p>
      </dsp:txBody>
      <dsp:txXfrm>
        <a:off x="6381520" y="785872"/>
        <a:ext cx="1419731" cy="174062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75C8E-CD23-46DF-AD84-3B33B3586C01}">
      <dsp:nvSpPr>
        <dsp:cNvPr id="0" name=""/>
        <dsp:cNvSpPr/>
      </dsp:nvSpPr>
      <dsp:spPr>
        <a:xfrm>
          <a:off x="3295" y="504055"/>
          <a:ext cx="1440671" cy="194421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Вид субсидии</a:t>
          </a:r>
          <a:r>
            <a:rPr lang="en-US" sz="1200" kern="1200" dirty="0" smtClean="0"/>
            <a:t> - </a:t>
          </a:r>
          <a:r>
            <a:rPr lang="ru-RU" sz="1200" kern="1200" dirty="0" smtClean="0"/>
            <a:t>неспецифические (критерий – возможность доступа для любого лица на общих основаниях)</a:t>
          </a:r>
          <a:endParaRPr lang="en-US" sz="1200" kern="1200" dirty="0"/>
        </a:p>
      </dsp:txBody>
      <dsp:txXfrm>
        <a:off x="45491" y="546251"/>
        <a:ext cx="1356279" cy="1859824"/>
      </dsp:txXfrm>
    </dsp:sp>
    <dsp:sp modelId="{900C102F-559C-46CA-BFCC-85011DC3D8C1}">
      <dsp:nvSpPr>
        <dsp:cNvPr id="0" name=""/>
        <dsp:cNvSpPr/>
      </dsp:nvSpPr>
      <dsp:spPr>
        <a:xfrm>
          <a:off x="1588033" y="1297520"/>
          <a:ext cx="305422" cy="3572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588033" y="1368977"/>
        <a:ext cx="213795" cy="214372"/>
      </dsp:txXfrm>
    </dsp:sp>
    <dsp:sp modelId="{D26DA500-D85A-4942-BFC9-6C669D9311BB}">
      <dsp:nvSpPr>
        <dsp:cNvPr id="0" name=""/>
        <dsp:cNvSpPr/>
      </dsp:nvSpPr>
      <dsp:spPr>
        <a:xfrm>
          <a:off x="2020234" y="504055"/>
          <a:ext cx="1440671" cy="1944216"/>
        </a:xfrm>
        <a:prstGeom prst="roundRect">
          <a:avLst>
            <a:gd name="adj" fmla="val 10000"/>
          </a:avLst>
        </a:prstGeom>
        <a:solidFill>
          <a:schemeClr val="accent5">
            <a:hueOff val="-5553231"/>
            <a:satOff val="5441"/>
            <a:lumOff val="-6274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Роль для МСП</a:t>
          </a:r>
          <a:r>
            <a:rPr lang="en-US" sz="1200" kern="1200" dirty="0" smtClean="0"/>
            <a:t> - </a:t>
          </a:r>
          <a:r>
            <a:rPr lang="ru-RU" sz="1200" kern="1200" dirty="0" smtClean="0"/>
            <a:t>Активно используются как общая мера поддержки МСП (малого бизнеса)</a:t>
          </a:r>
          <a:endParaRPr lang="en-US" sz="1200" kern="1200" dirty="0"/>
        </a:p>
      </dsp:txBody>
      <dsp:txXfrm>
        <a:off x="2062430" y="546251"/>
        <a:ext cx="1356279" cy="1859824"/>
      </dsp:txXfrm>
    </dsp:sp>
    <dsp:sp modelId="{95B30674-EB5F-474F-92C1-E9F79EB25487}">
      <dsp:nvSpPr>
        <dsp:cNvPr id="0" name=""/>
        <dsp:cNvSpPr/>
      </dsp:nvSpPr>
      <dsp:spPr>
        <a:xfrm>
          <a:off x="3604972" y="1297520"/>
          <a:ext cx="305422" cy="3572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329847"/>
            <a:satOff val="8162"/>
            <a:lumOff val="-941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604972" y="1368977"/>
        <a:ext cx="213795" cy="214372"/>
      </dsp:txXfrm>
    </dsp:sp>
    <dsp:sp modelId="{33AD2D51-2993-4C6F-855D-C9CD2DE5F175}">
      <dsp:nvSpPr>
        <dsp:cNvPr id="0" name=""/>
        <dsp:cNvSpPr/>
      </dsp:nvSpPr>
      <dsp:spPr>
        <a:xfrm>
          <a:off x="4037174" y="504055"/>
          <a:ext cx="1440671" cy="1944216"/>
        </a:xfrm>
        <a:prstGeom prst="roundRect">
          <a:avLst>
            <a:gd name="adj" fmla="val 10000"/>
          </a:avLst>
        </a:prstGeom>
        <a:solidFill>
          <a:schemeClr val="accent5">
            <a:hueOff val="-11106463"/>
            <a:satOff val="10882"/>
            <a:lumOff val="-12549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Риск конфликта</a:t>
          </a:r>
          <a:r>
            <a:rPr lang="en-US" sz="1200" kern="1200" smtClean="0"/>
            <a:t> - </a:t>
          </a:r>
          <a:r>
            <a:rPr lang="ru-RU" sz="1200" kern="1200" smtClean="0"/>
            <a:t>Нет </a:t>
          </a:r>
          <a:endParaRPr lang="en-US" sz="1200" kern="1200"/>
        </a:p>
      </dsp:txBody>
      <dsp:txXfrm>
        <a:off x="4079370" y="546251"/>
        <a:ext cx="1356279" cy="1859824"/>
      </dsp:txXfrm>
    </dsp:sp>
    <dsp:sp modelId="{C6B0994C-A86F-4527-8619-794654DDCDD6}">
      <dsp:nvSpPr>
        <dsp:cNvPr id="0" name=""/>
        <dsp:cNvSpPr/>
      </dsp:nvSpPr>
      <dsp:spPr>
        <a:xfrm>
          <a:off x="5621912" y="1297520"/>
          <a:ext cx="305422" cy="3572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659694"/>
            <a:satOff val="16323"/>
            <a:lumOff val="-1882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621912" y="1368977"/>
        <a:ext cx="213795" cy="214372"/>
      </dsp:txXfrm>
    </dsp:sp>
    <dsp:sp modelId="{248C13FB-942F-4E06-A64C-861C50F74EC7}">
      <dsp:nvSpPr>
        <dsp:cNvPr id="0" name=""/>
        <dsp:cNvSpPr/>
      </dsp:nvSpPr>
      <dsp:spPr>
        <a:xfrm>
          <a:off x="6054113" y="504055"/>
          <a:ext cx="1440671" cy="1944216"/>
        </a:xfrm>
        <a:prstGeom prst="roundRect">
          <a:avLst>
            <a:gd name="adj" fmla="val 10000"/>
          </a:avLst>
        </a:prstGeom>
        <a:solidFill>
          <a:schemeClr val="accent5">
            <a:hueOff val="-16659694"/>
            <a:satOff val="16323"/>
            <a:lumOff val="-1882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Альтернативная мера</a:t>
          </a:r>
          <a:r>
            <a:rPr lang="en-US" sz="1200" kern="1200" smtClean="0"/>
            <a:t> - </a:t>
          </a:r>
          <a:r>
            <a:rPr lang="ru-RU" sz="1200" kern="1200" smtClean="0"/>
            <a:t>Не требуется</a:t>
          </a:r>
          <a:endParaRPr lang="en-US" sz="1200" kern="1200"/>
        </a:p>
      </dsp:txBody>
      <dsp:txXfrm>
        <a:off x="6096309" y="546251"/>
        <a:ext cx="1356279" cy="18598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405FA-DA39-41FE-A5A9-3F658CFF631D}">
      <dsp:nvSpPr>
        <dsp:cNvPr id="0" name=""/>
        <dsp:cNvSpPr/>
      </dsp:nvSpPr>
      <dsp:spPr>
        <a:xfrm>
          <a:off x="3295" y="233700"/>
          <a:ext cx="1440671" cy="183685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Вид субсидии</a:t>
          </a:r>
          <a:r>
            <a:rPr lang="en-US" sz="1300" kern="1200" smtClean="0"/>
            <a:t> - de minimis</a:t>
          </a:r>
          <a:r>
            <a:rPr lang="ru-RU" sz="1300" kern="1200" smtClean="0"/>
            <a:t> субсидии ((но жесткое исключение экспортных сохраняется) &lt; 1% от стоимости товара</a:t>
          </a:r>
          <a:endParaRPr lang="en-US" sz="1300" kern="1200"/>
        </a:p>
      </dsp:txBody>
      <dsp:txXfrm>
        <a:off x="45491" y="275896"/>
        <a:ext cx="1356279" cy="1752463"/>
      </dsp:txXfrm>
    </dsp:sp>
    <dsp:sp modelId="{300EC8A5-885A-4924-ABDC-8204E5E58C34}">
      <dsp:nvSpPr>
        <dsp:cNvPr id="0" name=""/>
        <dsp:cNvSpPr/>
      </dsp:nvSpPr>
      <dsp:spPr>
        <a:xfrm>
          <a:off x="1588033" y="973484"/>
          <a:ext cx="305422" cy="3572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588033" y="1044941"/>
        <a:ext cx="213795" cy="214372"/>
      </dsp:txXfrm>
    </dsp:sp>
    <dsp:sp modelId="{C550CC65-E2FD-47EB-A099-9F19DEFB8A7D}">
      <dsp:nvSpPr>
        <dsp:cNvPr id="0" name=""/>
        <dsp:cNvSpPr/>
      </dsp:nvSpPr>
      <dsp:spPr>
        <a:xfrm>
          <a:off x="2020234" y="233700"/>
          <a:ext cx="1440671" cy="1836855"/>
        </a:xfrm>
        <a:prstGeom prst="roundRect">
          <a:avLst>
            <a:gd name="adj" fmla="val 10000"/>
          </a:avLst>
        </a:prstGeom>
        <a:solidFill>
          <a:schemeClr val="accent5">
            <a:hueOff val="-5553231"/>
            <a:satOff val="5441"/>
            <a:lumOff val="-6274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Роль для МСП</a:t>
          </a:r>
          <a:r>
            <a:rPr lang="en-US" sz="1300" kern="1200" dirty="0" smtClean="0"/>
            <a:t> - </a:t>
          </a:r>
          <a:r>
            <a:rPr lang="ru-RU" sz="1300" kern="1200" dirty="0" smtClean="0"/>
            <a:t>Не являются эффективными для МПС</a:t>
          </a:r>
          <a:endParaRPr lang="en-US" sz="1300" kern="1200" dirty="0"/>
        </a:p>
      </dsp:txBody>
      <dsp:txXfrm>
        <a:off x="2062430" y="275896"/>
        <a:ext cx="1356279" cy="1752463"/>
      </dsp:txXfrm>
    </dsp:sp>
    <dsp:sp modelId="{C3A1CE3A-9E11-4986-910D-660E92BE4AC6}">
      <dsp:nvSpPr>
        <dsp:cNvPr id="0" name=""/>
        <dsp:cNvSpPr/>
      </dsp:nvSpPr>
      <dsp:spPr>
        <a:xfrm>
          <a:off x="3604972" y="973484"/>
          <a:ext cx="305422" cy="3572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329847"/>
            <a:satOff val="8162"/>
            <a:lumOff val="-941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604972" y="1044941"/>
        <a:ext cx="213795" cy="214372"/>
      </dsp:txXfrm>
    </dsp:sp>
    <dsp:sp modelId="{0FEAF8E0-6C6B-4B0A-BC3F-EAD2E78C1F8A}">
      <dsp:nvSpPr>
        <dsp:cNvPr id="0" name=""/>
        <dsp:cNvSpPr/>
      </dsp:nvSpPr>
      <dsp:spPr>
        <a:xfrm>
          <a:off x="4037174" y="233700"/>
          <a:ext cx="1440671" cy="1836855"/>
        </a:xfrm>
        <a:prstGeom prst="roundRect">
          <a:avLst>
            <a:gd name="adj" fmla="val 10000"/>
          </a:avLst>
        </a:prstGeom>
        <a:solidFill>
          <a:schemeClr val="accent5">
            <a:hueOff val="-11106463"/>
            <a:satOff val="10882"/>
            <a:lumOff val="-12549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Риск конфликта</a:t>
          </a:r>
          <a:r>
            <a:rPr lang="en-US" sz="1300" kern="1200" smtClean="0"/>
            <a:t> - </a:t>
          </a:r>
          <a:r>
            <a:rPr lang="ru-RU" sz="1300" kern="1200" smtClean="0"/>
            <a:t>Нет </a:t>
          </a:r>
          <a:endParaRPr lang="en-US" sz="1300" kern="1200"/>
        </a:p>
      </dsp:txBody>
      <dsp:txXfrm>
        <a:off x="4079370" y="275896"/>
        <a:ext cx="1356279" cy="1752463"/>
      </dsp:txXfrm>
    </dsp:sp>
    <dsp:sp modelId="{0B7D73B3-3E55-46DB-BC53-684063B5EF77}">
      <dsp:nvSpPr>
        <dsp:cNvPr id="0" name=""/>
        <dsp:cNvSpPr/>
      </dsp:nvSpPr>
      <dsp:spPr>
        <a:xfrm>
          <a:off x="5621912" y="973484"/>
          <a:ext cx="305422" cy="3572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659694"/>
            <a:satOff val="16323"/>
            <a:lumOff val="-1882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5621912" y="1044941"/>
        <a:ext cx="213795" cy="214372"/>
      </dsp:txXfrm>
    </dsp:sp>
    <dsp:sp modelId="{76FAE5DD-2DD7-4136-A6E9-085000090AE0}">
      <dsp:nvSpPr>
        <dsp:cNvPr id="0" name=""/>
        <dsp:cNvSpPr/>
      </dsp:nvSpPr>
      <dsp:spPr>
        <a:xfrm>
          <a:off x="6054113" y="233700"/>
          <a:ext cx="1440671" cy="1836855"/>
        </a:xfrm>
        <a:prstGeom prst="roundRect">
          <a:avLst>
            <a:gd name="adj" fmla="val 10000"/>
          </a:avLst>
        </a:prstGeom>
        <a:solidFill>
          <a:schemeClr val="accent5">
            <a:hueOff val="-16659694"/>
            <a:satOff val="16323"/>
            <a:lumOff val="-1882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Альтернативная мера</a:t>
          </a:r>
          <a:r>
            <a:rPr lang="en-US" sz="1300" kern="1200" smtClean="0"/>
            <a:t> - </a:t>
          </a:r>
          <a:r>
            <a:rPr lang="ru-RU" sz="1300" kern="1200" smtClean="0"/>
            <a:t>Не требуется</a:t>
          </a:r>
          <a:endParaRPr lang="en-US" sz="1300" kern="1200"/>
        </a:p>
      </dsp:txBody>
      <dsp:txXfrm>
        <a:off x="6096309" y="275896"/>
        <a:ext cx="1356279" cy="1752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3E281-2B07-483C-942F-D4C42C54477D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EE93F-4D83-4571-AD14-41257100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2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3C720496-4834-45B2-BA34-B0D3299565A7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A535C3C6-4023-46E9-AC5C-81F66A6539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126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856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065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628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596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042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8981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785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152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6563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4384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238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25F63-1ED3-4264-A529-28BA04EBF77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3515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2906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1083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2853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06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04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490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714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897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43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461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5C3C6-4023-46E9-AC5C-81F66A65399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922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7D82B-0B4E-4B59-9167-310E3A89DCBA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ED0AB-B122-44D6-B1B5-5AC712DCD6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7D82B-0B4E-4B59-9167-310E3A89DCBA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ED0AB-B122-44D6-B1B5-5AC712DCD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7D82B-0B4E-4B59-9167-310E3A89DCBA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ED0AB-B122-44D6-B1B5-5AC712DCD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7D82B-0B4E-4B59-9167-310E3A89DCBA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ED0AB-B122-44D6-B1B5-5AC712DCD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7D82B-0B4E-4B59-9167-310E3A89DCBA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ED0AB-B122-44D6-B1B5-5AC712DCD6C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7D82B-0B4E-4B59-9167-310E3A89DCBA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ED0AB-B122-44D6-B1B5-5AC712DCD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7D82B-0B4E-4B59-9167-310E3A89DCBA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ED0AB-B122-44D6-B1B5-5AC712DCD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7D82B-0B4E-4B59-9167-310E3A89DCBA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ED0AB-B122-44D6-B1B5-5AC712DCD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7D82B-0B4E-4B59-9167-310E3A89DCBA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ED0AB-B122-44D6-B1B5-5AC712DCD6C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7D82B-0B4E-4B59-9167-310E3A89DCBA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ED0AB-B122-44D6-B1B5-5AC712DCD6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7D82B-0B4E-4B59-9167-310E3A89DCBA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7ED0AB-B122-44D6-B1B5-5AC712DCD6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F7D82B-0B4E-4B59-9167-310E3A89DCBA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77ED0AB-B122-44D6-B1B5-5AC712DCD6C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tradepolicyjournal.hse.ru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476672"/>
            <a:ext cx="7740352" cy="2592288"/>
          </a:xfrm>
        </p:spPr>
        <p:txBody>
          <a:bodyPr anchor="ctr">
            <a:normAutofit/>
          </a:bodyPr>
          <a:lstStyle/>
          <a:p>
            <a:r>
              <a:rPr lang="ru-RU" sz="3200" b="1" dirty="0"/>
              <a:t>Совершенствование механизмов регулирования торговли и привлечение к внешнеторговым операциям средних и малых </a:t>
            </a:r>
            <a:r>
              <a:rPr lang="ru-RU" sz="3200" b="1" dirty="0" smtClean="0"/>
              <a:t>компаний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356992"/>
            <a:ext cx="6172200" cy="93610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Институт торговой политики</a:t>
            </a:r>
          </a:p>
          <a:p>
            <a:r>
              <a:rPr lang="ru-RU" sz="2400" b="1" dirty="0" smtClean="0"/>
              <a:t>2015 г.</a:t>
            </a:r>
          </a:p>
        </p:txBody>
      </p:sp>
    </p:spTree>
    <p:extLst>
      <p:ext uri="{BB962C8B-B14F-4D97-AF65-F5344CB8AC3E}">
        <p14:creationId xmlns:p14="http://schemas.microsoft.com/office/powerpoint/2010/main" val="4027048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Удельный вес отдельных товарных групп среди товаров с ростом индекса относительной конкурентоспособности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7920879" cy="511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345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Среднегодовые темпы прироста экспорта по товарам для которых вырос индекс относительной конкурентоспособности RCA (%)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84784"/>
            <a:ext cx="7560839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8074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77809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направления российского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экспорта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ru-RU" sz="24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609724"/>
              </p:ext>
            </p:extLst>
          </p:nvPr>
        </p:nvGraphicFramePr>
        <p:xfrm>
          <a:off x="1435608" y="1052736"/>
          <a:ext cx="749808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3279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86409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направления российского экспорта</a:t>
            </a:r>
            <a:b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212995"/>
              </p:ext>
            </p:extLst>
          </p:nvPr>
        </p:nvGraphicFramePr>
        <p:xfrm>
          <a:off x="1115616" y="908720"/>
          <a:ext cx="792088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0569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направления российского экспорта</a:t>
            </a:r>
            <a:b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310537"/>
              </p:ext>
            </p:extLst>
          </p:nvPr>
        </p:nvGraphicFramePr>
        <p:xfrm>
          <a:off x="1115616" y="1052736"/>
          <a:ext cx="792088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76657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Важнейший вид поддержки – субсидии</a:t>
            </a:r>
            <a:r>
              <a:rPr lang="en-US" sz="2400" dirty="0" smtClean="0">
                <a:effectLst/>
              </a:rPr>
              <a:t/>
            </a:r>
            <a:br>
              <a:rPr lang="en-US" sz="2400" dirty="0" smtClean="0">
                <a:effectLst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Красные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(red)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запрещенные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093330"/>
              </p:ext>
            </p:extLst>
          </p:nvPr>
        </p:nvGraphicFramePr>
        <p:xfrm>
          <a:off x="1115616" y="1124744"/>
          <a:ext cx="7920880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66979123"/>
              </p:ext>
            </p:extLst>
          </p:nvPr>
        </p:nvGraphicFramePr>
        <p:xfrm>
          <a:off x="1084816" y="3429000"/>
          <a:ext cx="7848872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555174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9808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Важнейший вид поддержки – </a:t>
            </a: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субсидии</a:t>
            </a:r>
            <a: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Зеленые </a:t>
            </a:r>
            <a:r>
              <a:rPr lang="en-US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(green) </a:t>
            </a:r>
            <a:r>
              <a:rPr lang="ru-R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разрешенные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641506"/>
              </p:ext>
            </p:extLst>
          </p:nvPr>
        </p:nvGraphicFramePr>
        <p:xfrm>
          <a:off x="1115616" y="1052736"/>
          <a:ext cx="749808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652556914"/>
              </p:ext>
            </p:extLst>
          </p:nvPr>
        </p:nvGraphicFramePr>
        <p:xfrm>
          <a:off x="1115616" y="4149080"/>
          <a:ext cx="7498080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261057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65646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Важнейший вид поддержки – субсидии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Желтые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(amber) 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79580740"/>
              </p:ext>
            </p:extLst>
          </p:nvPr>
        </p:nvGraphicFramePr>
        <p:xfrm>
          <a:off x="1259632" y="1772816"/>
          <a:ext cx="7498080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3426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Соотношение доли высокотехнологичной продукции в экспорте обработанной продукции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качества таможенных процедур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5608" y="1700808"/>
            <a:ext cx="7498079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300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Соотношение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доли высокотехнологичной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продукции в экспорте обработанной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продукции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уровня налоговой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нагрузки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5608" y="1942726"/>
            <a:ext cx="7384864" cy="472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60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Изменение прироста ВВП к предыдущему году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1995-2013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гг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578402"/>
              </p:ext>
            </p:extLst>
          </p:nvPr>
        </p:nvGraphicFramePr>
        <p:xfrm>
          <a:off x="1115616" y="1340768"/>
          <a:ext cx="79208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1428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89037" y="116632"/>
            <a:ext cx="7772400" cy="864121"/>
          </a:xfrm>
        </p:spPr>
        <p:txBody>
          <a:bodyPr anchor="b">
            <a:no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Задачи в сфере продержки бизнеса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в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рамках правил ВТО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5065" y="1124744"/>
            <a:ext cx="3744912" cy="396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sz="2000">
                <a:latin typeface="Times New Roman" pitchFamily="18" charset="0"/>
              </a:rPr>
              <a:t>Государство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9699" y="1124744"/>
            <a:ext cx="3527425" cy="396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sz="2000">
                <a:latin typeface="Palatino Linotype" pitchFamily="18" charset="0"/>
              </a:rPr>
              <a:t>Бизнес</a:t>
            </a:r>
          </a:p>
        </p:txBody>
      </p:sp>
      <p:sp>
        <p:nvSpPr>
          <p:cNvPr id="3077" name="TextBox 7"/>
          <p:cNvSpPr txBox="1">
            <a:spLocks noChangeArrowheads="1"/>
          </p:cNvSpPr>
          <p:nvPr/>
        </p:nvSpPr>
        <p:spPr bwMode="auto">
          <a:xfrm>
            <a:off x="1095065" y="1772816"/>
            <a:ext cx="3899694" cy="54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</a:rPr>
              <a:t>-Выполнить все принятые конкретные жесткие обязательства в рамках ВТО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</a:rPr>
              <a:t>- применять адекватные меры регулирования, сделав их минимально обременительными  для себя при их соответствии обязательствам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</a:rPr>
              <a:t>- обеспечить </a:t>
            </a:r>
            <a:r>
              <a:rPr lang="ru-RU" sz="1600" dirty="0" err="1">
                <a:latin typeface="Times New Roman" pitchFamily="18" charset="0"/>
              </a:rPr>
              <a:t>транспарентность</a:t>
            </a:r>
            <a:r>
              <a:rPr lang="ru-RU" sz="1600" dirty="0">
                <a:latin typeface="Times New Roman" pitchFamily="18" charset="0"/>
              </a:rPr>
              <a:t> и информированность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</a:rPr>
              <a:t>- обеспечить правильное лоббирование интересов национального бизнеса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</a:rPr>
              <a:t>- организовать обучение кадров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</a:rPr>
              <a:t>- организовать «</a:t>
            </a:r>
            <a:r>
              <a:rPr lang="en-US" sz="1600" dirty="0">
                <a:latin typeface="Times New Roman" pitchFamily="18" charset="0"/>
              </a:rPr>
              <a:t>continued</a:t>
            </a:r>
            <a:r>
              <a:rPr lang="ru-RU" sz="1600" dirty="0">
                <a:latin typeface="Times New Roman" pitchFamily="18" charset="0"/>
              </a:rPr>
              <a:t>»-взаимодействие федерального и регионального уровней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</a:rPr>
              <a:t>- принять меры по улучшению делового климата, независимо от ВТО-«</a:t>
            </a:r>
            <a:r>
              <a:rPr lang="en-US" sz="1600" dirty="0">
                <a:latin typeface="Times New Roman" pitchFamily="18" charset="0"/>
              </a:rPr>
              <a:t>bell</a:t>
            </a:r>
            <a:r>
              <a:rPr lang="ru-RU" sz="1600" dirty="0">
                <a:latin typeface="Times New Roman" pitchFamily="18" charset="0"/>
              </a:rPr>
              <a:t>»</a:t>
            </a:r>
          </a:p>
          <a:p>
            <a:pPr>
              <a:buFontTx/>
              <a:buChar char="-"/>
            </a:pPr>
            <a:endParaRPr lang="ru-RU" sz="1400" dirty="0">
              <a:latin typeface="Times New Roman" pitchFamily="18" charset="0"/>
            </a:endParaRPr>
          </a:p>
        </p:txBody>
      </p:sp>
      <p:sp>
        <p:nvSpPr>
          <p:cNvPr id="3078" name="TextBox 8"/>
          <p:cNvSpPr txBox="1">
            <a:spLocks noChangeArrowheads="1"/>
          </p:cNvSpPr>
          <p:nvPr/>
        </p:nvSpPr>
        <p:spPr bwMode="auto">
          <a:xfrm>
            <a:off x="5206582" y="1782341"/>
            <a:ext cx="381635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</a:rPr>
              <a:t>- включиться в </a:t>
            </a:r>
            <a:r>
              <a:rPr lang="en-US" sz="1600" dirty="0">
                <a:latin typeface="Times New Roman" pitchFamily="18" charset="0"/>
              </a:rPr>
              <a:t>on</a:t>
            </a:r>
            <a:r>
              <a:rPr lang="ru-RU" sz="1600" dirty="0">
                <a:latin typeface="Times New Roman" pitchFamily="18" charset="0"/>
              </a:rPr>
              <a:t>-</a:t>
            </a:r>
            <a:r>
              <a:rPr lang="en-US" sz="1600" dirty="0">
                <a:latin typeface="Times New Roman" pitchFamily="18" charset="0"/>
              </a:rPr>
              <a:t>line</a:t>
            </a:r>
            <a:r>
              <a:rPr lang="ru-RU" sz="1600" dirty="0">
                <a:latin typeface="Times New Roman" pitchFamily="18" charset="0"/>
              </a:rPr>
              <a:t> режим информированности по отношению к мерам регулирования (</a:t>
            </a:r>
            <a:r>
              <a:rPr lang="en-US" sz="1600" dirty="0">
                <a:latin typeface="Times New Roman" pitchFamily="18" charset="0"/>
              </a:rPr>
              <a:t>inside</a:t>
            </a:r>
            <a:r>
              <a:rPr lang="ru-RU" sz="1600" dirty="0">
                <a:latin typeface="Times New Roman" pitchFamily="18" charset="0"/>
              </a:rPr>
              <a:t>/</a:t>
            </a:r>
            <a:r>
              <a:rPr lang="en-US" sz="1600" dirty="0">
                <a:latin typeface="Times New Roman" pitchFamily="18" charset="0"/>
              </a:rPr>
              <a:t>outside monitoring</a:t>
            </a:r>
            <a:r>
              <a:rPr lang="ru-RU" sz="1600" dirty="0">
                <a:latin typeface="Times New Roman" pitchFamily="18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</a:rPr>
              <a:t>- квалифицированно идентифицировать случаи нарушения своих прав как бизнеса из страны-члена ВТО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</a:rPr>
              <a:t>- идентифицировать случаи нарушения конкуренции на рынке (дискриминация)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</a:rPr>
              <a:t>- взаимодействовать с государством в целях формирования правильной позиции для лоббирования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</a:rPr>
              <a:t>- использовать «</a:t>
            </a:r>
            <a:r>
              <a:rPr lang="en-US" sz="1600" dirty="0">
                <a:latin typeface="Times New Roman" pitchFamily="18" charset="0"/>
              </a:rPr>
              <a:t>skilled cooperation</a:t>
            </a:r>
            <a:r>
              <a:rPr lang="ru-RU" sz="1600" dirty="0">
                <a:latin typeface="Times New Roman" pitchFamily="18" charset="0"/>
              </a:rPr>
              <a:t>» во взаимодействии с партнерами при возникновении конфликтных ситуаций</a:t>
            </a:r>
          </a:p>
        </p:txBody>
      </p:sp>
    </p:spTree>
    <p:extLst>
      <p:ext uri="{BB962C8B-B14F-4D97-AF65-F5344CB8AC3E}">
        <p14:creationId xmlns:p14="http://schemas.microsoft.com/office/powerpoint/2010/main" val="330019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7200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Журнал « Торговая политика»</a:t>
            </a:r>
            <a:endParaRPr lang="ru-RU" sz="2400" b="1" dirty="0"/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2376" y="908720"/>
            <a:ext cx="3672408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Журнал « Торговая политика»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043712"/>
            <a:ext cx="7498080" cy="4800600"/>
          </a:xfrm>
        </p:spPr>
        <p:txBody>
          <a:bodyPr>
            <a:normAutofit/>
          </a:bodyPr>
          <a:lstStyle/>
          <a:p>
            <a:r>
              <a:rPr lang="en-US" sz="3600" b="1" dirty="0">
                <a:hlinkClick r:id="rId3"/>
              </a:rPr>
              <a:t>http://</a:t>
            </a:r>
            <a:r>
              <a:rPr lang="en-US" sz="3600" b="1" dirty="0" smtClean="0">
                <a:hlinkClick r:id="rId3"/>
              </a:rPr>
              <a:t>tradepolicyjournal.hse.ru/</a:t>
            </a:r>
            <a:endParaRPr lang="en-US" sz="3600" b="1" dirty="0" smtClean="0"/>
          </a:p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81663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82296" indent="0" algn="ctr">
              <a:buNone/>
            </a:pPr>
            <a:r>
              <a:rPr lang="ru-RU" dirty="0" smtClean="0"/>
              <a:t>Спасибо за внимание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7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 anchor="ctr">
            <a:normAutofit/>
          </a:bodyPr>
          <a:lstStyle/>
          <a:p>
            <a:pPr lvl="0" algn="ctr"/>
            <a:r>
              <a:rPr lang="ru-RU" sz="2700" b="1" dirty="0"/>
              <a:t>Доля экспорта товаров и услуг в ВВП, </a:t>
            </a:r>
            <a:r>
              <a:rPr lang="ru-RU" sz="2700" b="1" dirty="0" smtClean="0"/>
              <a:t>% 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230836"/>
              </p:ext>
            </p:extLst>
          </p:nvPr>
        </p:nvGraphicFramePr>
        <p:xfrm>
          <a:off x="1115620" y="1268760"/>
          <a:ext cx="7920881" cy="5004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5072"/>
                <a:gridCol w="807155"/>
                <a:gridCol w="807155"/>
                <a:gridCol w="968586"/>
                <a:gridCol w="968586"/>
                <a:gridCol w="968586"/>
                <a:gridCol w="968586"/>
                <a:gridCol w="807155"/>
              </a:tblGrid>
              <a:tr h="792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Страна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1960-1969 гг.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1970-1979 гг.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1980-1989 гг.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1990-1999 гг.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2000-2004 гг.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2005-2009 гг.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2010-2013 гг.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0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</a:rPr>
                        <a:t>РФ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C000"/>
                          </a:solidFill>
                          <a:effectLst/>
                        </a:rPr>
                        <a:t>….</a:t>
                      </a:r>
                      <a:endParaRPr lang="ru-RU" sz="1800" b="1" dirty="0">
                        <a:solidFill>
                          <a:srgbClr val="FFC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C000"/>
                          </a:solidFill>
                          <a:effectLst/>
                        </a:rPr>
                        <a:t>….</a:t>
                      </a:r>
                      <a:endParaRPr lang="ru-RU" sz="1800" b="1" dirty="0">
                        <a:solidFill>
                          <a:srgbClr val="FFC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</a:rPr>
                        <a:t>21,90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</a:rPr>
                        <a:t>31,43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</a:rPr>
                        <a:t>37,17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</a:rPr>
                        <a:t>31,67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</a:rPr>
                        <a:t>29,36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50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Бразилия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6,66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7,26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10,14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8,47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13,53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13,50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11,98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0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Китай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….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….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9,73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18,51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26,94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35,27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27,92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0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ЕС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19,10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22,05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25,74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27,98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33,69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36,65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40,29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0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Индия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3,95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5,14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5,83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9,68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14,28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20,89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23,66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0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Япония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9,94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11,65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12,57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9,84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11,53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15,73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15,28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0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Турция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4,13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4,90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13,30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18,34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23,86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22,81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24,28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0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США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4,99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7,18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8,17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10,11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9,63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11,13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13,25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0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Весь мир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12,66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16,40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18,75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21,05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24,99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28,01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29,49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29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объема экспорта товаров и услуг РФ и мировых цен на сырье и энергоносители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28570407"/>
              </p:ext>
            </p:extLst>
          </p:nvPr>
        </p:nvGraphicFramePr>
        <p:xfrm>
          <a:off x="1601787" y="1590357"/>
          <a:ext cx="7218685" cy="4790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3838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92888" cy="9144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проблемы российского экспорта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148380"/>
              </p:ext>
            </p:extLst>
          </p:nvPr>
        </p:nvGraphicFramePr>
        <p:xfrm>
          <a:off x="1115616" y="1340768"/>
          <a:ext cx="784887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669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778098"/>
          </a:xfrm>
        </p:spPr>
        <p:txBody>
          <a:bodyPr anchor="ctr">
            <a:noAutofit/>
          </a:bodyPr>
          <a:lstStyle/>
          <a:p>
            <a:pPr algn="ctr"/>
            <a:r>
              <a:rPr lang="ru-RU" sz="2400" b="1" dirty="0">
                <a:effectLst/>
              </a:rPr>
              <a:t>Чрезмерная зависимость от экспорта небольшого числа </a:t>
            </a:r>
            <a:r>
              <a:rPr lang="ru-RU" sz="2400" b="1" dirty="0" smtClean="0">
                <a:effectLst/>
              </a:rPr>
              <a:t>компаний (2013 г.)</a:t>
            </a:r>
            <a:endParaRPr lang="ru-RU" sz="2400" b="1" dirty="0"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912347"/>
              </p:ext>
            </p:extLst>
          </p:nvPr>
        </p:nvGraphicFramePr>
        <p:xfrm>
          <a:off x="913725" y="1340768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7800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543800" cy="9144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Соотношение темпов прироста экспорта сырья и готовой продукции по отдельным группам стран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7776863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387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Среднегодовые темпы прироста экспорта различных категорий готовой продукции по отдельным группам стран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7884368" cy="566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0238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Доля товаров с ростом и снижением индекса относительной конкурентоспособности в общем экспорте 2005-2013 гг.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1556792"/>
            <a:ext cx="7560840" cy="48965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1206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Кутюр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511</TotalTime>
  <Words>1035</Words>
  <Application>Microsoft Office PowerPoint</Application>
  <PresentationFormat>Экран (4:3)</PresentationFormat>
  <Paragraphs>202</Paragraphs>
  <Slides>23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Солнцестояние</vt:lpstr>
      <vt:lpstr>Совершенствование механизмов регулирования торговли и привлечение к внешнеторговым операциям средних и малых компаний</vt:lpstr>
      <vt:lpstr>Изменение прироста ВВП к предыдущему году  1995-2013 гг.</vt:lpstr>
      <vt:lpstr>Доля экспорта товаров и услуг в ВВП, % </vt:lpstr>
      <vt:lpstr>Динамика объема экспорта товаров и услуг РФ и мировых цен на сырье и энергоносители</vt:lpstr>
      <vt:lpstr>Основные проблемы российского экспорта</vt:lpstr>
      <vt:lpstr>Чрезмерная зависимость от экспорта небольшого числа компаний (2013 г.)</vt:lpstr>
      <vt:lpstr>Соотношение темпов прироста экспорта сырья и готовой продукции по отдельным группам стран</vt:lpstr>
      <vt:lpstr>Среднегодовые темпы прироста экспорта различных категорий готовой продукции по отдельным группам стран</vt:lpstr>
      <vt:lpstr>Доля товаров с ростом и снижением индекса относительной конкурентоспособности в общем экспорте 2005-2013 гг.</vt:lpstr>
      <vt:lpstr>Удельный вес отдельных товарных групп среди товаров с ростом индекса относительной конкурентоспособности</vt:lpstr>
      <vt:lpstr>Среднегодовые темпы прироста экспорта по товарам для которых вырос индекс относительной конкурентоспособности RCA (%)</vt:lpstr>
      <vt:lpstr>Три направления российского экспорта I</vt:lpstr>
      <vt:lpstr>Три направления российского экспорта II</vt:lpstr>
      <vt:lpstr>Три направления российского экспорта III</vt:lpstr>
      <vt:lpstr>Важнейший вид поддержки – субсидии Красные (red) – запрещенные</vt:lpstr>
      <vt:lpstr>Важнейший вид поддержки – субсидии Зеленые (green) – разрешенные</vt:lpstr>
      <vt:lpstr>Важнейший вид поддержки – субсидии Желтые (amber) </vt:lpstr>
      <vt:lpstr>Соотношение доли высокотехнологичной продукции в экспорте обработанной продукции и качества таможенных процедур</vt:lpstr>
      <vt:lpstr>Соотношение доли высокотехнологичной продукции в экспорте обработанной продукции и уровня налоговой нагрузки</vt:lpstr>
      <vt:lpstr>Задачи в сфере продержки бизнеса  в рамках правил ВТО</vt:lpstr>
      <vt:lpstr>Журнал « Торговая политика»</vt:lpstr>
      <vt:lpstr>Журнал « Торговая политика»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Студент НИУ ВШЭ</dc:creator>
  <cp:lastModifiedBy>Марина</cp:lastModifiedBy>
  <cp:revision>48</cp:revision>
  <cp:lastPrinted>2015-03-25T08:00:42Z</cp:lastPrinted>
  <dcterms:created xsi:type="dcterms:W3CDTF">2015-03-23T14:54:56Z</dcterms:created>
  <dcterms:modified xsi:type="dcterms:W3CDTF">2016-05-18T15:25:13Z</dcterms:modified>
</cp:coreProperties>
</file>